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AEAEA"/>
          </a:solidFill>
        </a:fill>
      </a:tcStyle>
    </a:band2H>
    <a:firstCol>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b="def" i="def"/>
      <a:tcStyle>
        <a:tcBdr/>
        <a:fill>
          <a:solidFill>
            <a:srgbClr val="E9FAFF"/>
          </a:solidFill>
        </a:fill>
      </a:tcStyle>
    </a:band2H>
    <a:firstCol>
      <a:tcTxStyle b="off" i="off">
        <a:font>
          <a:latin typeface="Helvetica Neue Medium"/>
          <a:ea typeface="Helvetica Neue Medium"/>
          <a:cs typeface="Helvetica Neue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F6F4E4"/>
          </a:solidFill>
        </a:fill>
      </a:tcStyle>
    </a:band2H>
    <a:firstCol>
      <a:tcTxStyle b="off" i="off">
        <a:font>
          <a:latin typeface="Helvetica Neue Medium"/>
          <a:ea typeface="Helvetica Neue Medium"/>
          <a:cs typeface="Helvetica Neue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Ref idx="minor">
          <a:srgbClr val="53585F"/>
        </a:fontRef>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b="def" i="def"/>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Заголовок">
    <p:spTree>
      <p:nvGrpSpPr>
        <p:cNvPr id="1" name=""/>
        <p:cNvGrpSpPr/>
        <p:nvPr/>
      </p:nvGrpSpPr>
      <p:grpSpPr>
        <a:xfrm>
          <a:off x="0" y="0"/>
          <a:ext cx="0" cy="0"/>
          <a:chOff x="0" y="0"/>
          <a:chExt cx="0" cy="0"/>
        </a:xfrm>
      </p:grpSpPr>
      <p:sp>
        <p:nvSpPr>
          <p:cNvPr id="12"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 name="Автор и дата"/>
          <p:cNvSpPr txBox="1"/>
          <p:nvPr>
            <p:ph type="body" sz="quarter" idx="21" hasCustomPrompt="1"/>
          </p:nvPr>
        </p:nvSpPr>
        <p:spPr>
          <a:xfrm>
            <a:off x="571500" y="12269258"/>
            <a:ext cx="23235147" cy="555245"/>
          </a:xfrm>
          <a:prstGeom prst="rect">
            <a:avLst/>
          </a:prstGeom>
        </p:spPr>
        <p:txBody>
          <a:bodyPr/>
          <a:lstStyle>
            <a:lvl1pPr defTabSz="825500">
              <a:lnSpc>
                <a:spcPct val="100000"/>
              </a:lnSpc>
              <a:tabLst/>
              <a:defRPr b="0" cap="all" spc="168" sz="2800">
                <a:solidFill>
                  <a:schemeClr val="accent4"/>
                </a:solidFill>
                <a:latin typeface="DIN Condensed Bold"/>
                <a:ea typeface="DIN Condensed Bold"/>
                <a:cs typeface="DIN Condensed Bold"/>
                <a:sym typeface="DIN Condensed Bold"/>
              </a:defRPr>
            </a:lvl1pPr>
          </a:lstStyle>
          <a:p>
            <a:pPr/>
            <a:r>
              <a:t>Автор и дата </a:t>
            </a:r>
          </a:p>
        </p:txBody>
      </p:sp>
      <p:sp>
        <p:nvSpPr>
          <p:cNvPr id="14"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5" name="Заголовок презентации"/>
          <p:cNvSpPr txBox="1"/>
          <p:nvPr>
            <p:ph type="title" hasCustomPrompt="1"/>
          </p:nvPr>
        </p:nvSpPr>
        <p:spPr>
          <a:xfrm>
            <a:off x="571500" y="9525885"/>
            <a:ext cx="23235147" cy="2647065"/>
          </a:xfrm>
          <a:prstGeom prst="rect">
            <a:avLst/>
          </a:prstGeom>
        </p:spPr>
        <p:txBody>
          <a:bodyPr/>
          <a:lstStyle>
            <a:lvl1pPr>
              <a:lnSpc>
                <a:spcPct val="70000"/>
              </a:lnSpc>
              <a:defRPr b="1" spc="-300" sz="15000">
                <a:solidFill>
                  <a:srgbClr val="FFFFFF"/>
                </a:solidFill>
              </a:defRPr>
            </a:lvl1pPr>
          </a:lstStyle>
          <a:p>
            <a:pPr/>
            <a:r>
              <a:t>Заголовок презентации</a:t>
            </a:r>
          </a:p>
        </p:txBody>
      </p:sp>
      <p:sp>
        <p:nvSpPr>
          <p:cNvPr id="16" name="Уровень текста 1…"/>
          <p:cNvSpPr txBox="1"/>
          <p:nvPr>
            <p:ph type="body" sz="quarter" idx="1" hasCustomPrompt="1"/>
          </p:nvPr>
        </p:nvSpPr>
        <p:spPr>
          <a:xfrm>
            <a:off x="571500" y="847716"/>
            <a:ext cx="23235147" cy="2324101"/>
          </a:xfrm>
          <a:prstGeom prst="rect">
            <a:avLst/>
          </a:prstGeom>
        </p:spPr>
        <p:txBody>
          <a:bodyPr/>
          <a:lstStyle>
            <a:lvl1pPr defTabSz="825500">
              <a:lnSpc>
                <a:spcPct val="80000"/>
              </a:lnSpc>
              <a:tabLst/>
              <a:defRPr b="0" spc="-79">
                <a:solidFill>
                  <a:schemeClr val="accent4"/>
                </a:solidFill>
              </a:defRPr>
            </a:lvl1pPr>
            <a:lvl2pPr defTabSz="825500">
              <a:lnSpc>
                <a:spcPct val="80000"/>
              </a:lnSpc>
              <a:tabLst/>
              <a:defRPr b="0" spc="-79">
                <a:solidFill>
                  <a:schemeClr val="accent4"/>
                </a:solidFill>
              </a:defRPr>
            </a:lvl2pPr>
            <a:lvl3pPr defTabSz="825500">
              <a:lnSpc>
                <a:spcPct val="80000"/>
              </a:lnSpc>
              <a:tabLst/>
              <a:defRPr b="0" spc="-79">
                <a:solidFill>
                  <a:schemeClr val="accent4"/>
                </a:solidFill>
              </a:defRPr>
            </a:lvl3pPr>
            <a:lvl4pPr defTabSz="825500">
              <a:lnSpc>
                <a:spcPct val="80000"/>
              </a:lnSpc>
              <a:tabLst/>
              <a:defRPr b="0" spc="-79">
                <a:solidFill>
                  <a:schemeClr val="accent4"/>
                </a:solidFill>
              </a:defRPr>
            </a:lvl4pPr>
            <a:lvl5pPr defTabSz="825500">
              <a:lnSpc>
                <a:spcPct val="80000"/>
              </a:lnSpc>
              <a:tabLst/>
              <a:defRPr b="0" spc="-79">
                <a:solidFill>
                  <a:schemeClr val="accent4"/>
                </a:solidFill>
              </a:defRPr>
            </a:lvl5pPr>
          </a:lstStyle>
          <a:p>
            <a:pPr/>
            <a:r>
              <a:t>Подзаголовок презентации</a:t>
            </a:r>
          </a:p>
          <a:p>
            <a:pPr lvl="1"/>
            <a:r>
              <a:t/>
            </a:r>
          </a:p>
          <a:p>
            <a:pPr lvl="2"/>
            <a:r>
              <a:t/>
            </a:r>
          </a:p>
          <a:p>
            <a:pPr lvl="3"/>
            <a:r>
              <a:t/>
            </a:r>
          </a:p>
          <a:p>
            <a:pPr lvl="4"/>
            <a:r>
              <a:t/>
            </a:r>
          </a:p>
        </p:txBody>
      </p:sp>
      <p:sp>
        <p:nvSpPr>
          <p:cNvPr id="1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Информационное сообщение">
    <p:bg>
      <p:bgPr>
        <a:solidFill>
          <a:srgbClr val="FFFFFF"/>
        </a:solidFill>
      </p:bgPr>
    </p:bg>
    <p:spTree>
      <p:nvGrpSpPr>
        <p:cNvPr id="1" name=""/>
        <p:cNvGrpSpPr/>
        <p:nvPr/>
      </p:nvGrpSpPr>
      <p:grpSpPr>
        <a:xfrm>
          <a:off x="0" y="0"/>
          <a:ext cx="0" cy="0"/>
          <a:chOff x="0" y="0"/>
          <a:chExt cx="0" cy="0"/>
        </a:xfrm>
      </p:grpSpPr>
      <p:sp>
        <p:nvSpPr>
          <p:cNvPr id="11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1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15" name="Уровень текста 1…"/>
          <p:cNvSpPr txBox="1"/>
          <p:nvPr>
            <p:ph type="body" sz="half" idx="1" hasCustomPrompt="1"/>
          </p:nvPr>
        </p:nvSpPr>
        <p:spPr>
          <a:xfrm>
            <a:off x="571500" y="3898900"/>
            <a:ext cx="23236826" cy="5499100"/>
          </a:xfrm>
          <a:prstGeom prst="rect">
            <a:avLst/>
          </a:prstGeom>
        </p:spPr>
        <p:txBody>
          <a:bodyPr anchor="ctr"/>
          <a:lstStyle>
            <a:lvl1pPr defTabSz="825500">
              <a:lnSpc>
                <a:spcPct val="100000"/>
              </a:lnSpc>
              <a:tabLst/>
              <a:defRPr b="0" spc="-239" sz="12000">
                <a:solidFill>
                  <a:schemeClr val="accent1"/>
                </a:solidFill>
              </a:defRPr>
            </a:lvl1pPr>
            <a:lvl2pPr defTabSz="825500">
              <a:lnSpc>
                <a:spcPct val="100000"/>
              </a:lnSpc>
              <a:tabLst/>
              <a:defRPr b="0" spc="-239" sz="12000">
                <a:solidFill>
                  <a:schemeClr val="accent1"/>
                </a:solidFill>
              </a:defRPr>
            </a:lvl2pPr>
            <a:lvl3pPr defTabSz="825500">
              <a:lnSpc>
                <a:spcPct val="100000"/>
              </a:lnSpc>
              <a:tabLst/>
              <a:defRPr b="0" spc="-239" sz="12000">
                <a:solidFill>
                  <a:schemeClr val="accent1"/>
                </a:solidFill>
              </a:defRPr>
            </a:lvl3pPr>
            <a:lvl4pPr defTabSz="825500">
              <a:lnSpc>
                <a:spcPct val="100000"/>
              </a:lnSpc>
              <a:tabLst/>
              <a:defRPr b="0" spc="-239" sz="12000">
                <a:solidFill>
                  <a:schemeClr val="accent1"/>
                </a:solidFill>
              </a:defRPr>
            </a:lvl4pPr>
            <a:lvl5pPr defTabSz="825500">
              <a:lnSpc>
                <a:spcPct val="100000"/>
              </a:lnSpc>
              <a:tabLst/>
              <a:defRPr b="0" spc="-239" sz="12000">
                <a:solidFill>
                  <a:schemeClr val="accent1"/>
                </a:solidFill>
              </a:defRPr>
            </a:lvl5pPr>
          </a:lstStyle>
          <a:p>
            <a:pPr/>
            <a:r>
              <a:t>Информационное сообщение</a:t>
            </a:r>
          </a:p>
          <a:p>
            <a:pPr lvl="1"/>
            <a:r>
              <a:t/>
            </a:r>
          </a:p>
          <a:p>
            <a:pPr lvl="2"/>
            <a:r>
              <a:t/>
            </a:r>
          </a:p>
          <a:p>
            <a:pPr lvl="3"/>
            <a:r>
              <a:t/>
            </a:r>
          </a:p>
          <a:p>
            <a:pPr lvl="4"/>
            <a:r>
              <a:t/>
            </a:r>
          </a:p>
        </p:txBody>
      </p:sp>
      <p:sp>
        <p:nvSpPr>
          <p:cNvPr id="116"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Важный факт">
    <p:bg>
      <p:bgPr>
        <a:solidFill>
          <a:srgbClr val="C3D9E0"/>
        </a:solidFill>
      </p:bgPr>
    </p:bg>
    <p:spTree>
      <p:nvGrpSpPr>
        <p:cNvPr id="1" name=""/>
        <p:cNvGrpSpPr/>
        <p:nvPr/>
      </p:nvGrpSpPr>
      <p:grpSpPr>
        <a:xfrm>
          <a:off x="0" y="0"/>
          <a:ext cx="0" cy="0"/>
          <a:chOff x="0" y="0"/>
          <a:chExt cx="0" cy="0"/>
        </a:xfrm>
      </p:grpSpPr>
      <p:sp>
        <p:nvSpPr>
          <p:cNvPr id="123" name="Уровень текста 1…"/>
          <p:cNvSpPr txBox="1"/>
          <p:nvPr>
            <p:ph type="body" idx="1" hasCustomPrompt="1"/>
          </p:nvPr>
        </p:nvSpPr>
        <p:spPr>
          <a:xfrm>
            <a:off x="634999" y="1346200"/>
            <a:ext cx="23241001" cy="8451368"/>
          </a:xfrm>
          <a:prstGeom prst="rect">
            <a:avLst/>
          </a:prstGeom>
        </p:spPr>
        <p:txBody>
          <a:bodyPr anchor="b"/>
          <a:lstStyle>
            <a:lvl1pPr defTabSz="825500">
              <a:lnSpc>
                <a:spcPct val="80000"/>
              </a:lnSpc>
              <a:tabLst/>
              <a:defRPr b="0" spc="-419" sz="42000">
                <a:solidFill>
                  <a:schemeClr val="accent1"/>
                </a:solidFill>
                <a:latin typeface="Helvetica Neue Light"/>
                <a:ea typeface="Helvetica Neue Light"/>
                <a:cs typeface="Helvetica Neue Light"/>
                <a:sym typeface="Helvetica Neue Light"/>
              </a:defRPr>
            </a:lvl1pPr>
            <a:lvl2pPr defTabSz="825500">
              <a:lnSpc>
                <a:spcPct val="80000"/>
              </a:lnSpc>
              <a:tabLst/>
              <a:defRPr b="0" spc="-419" sz="42000">
                <a:solidFill>
                  <a:schemeClr val="accent1"/>
                </a:solidFill>
                <a:latin typeface="Helvetica Neue Light"/>
                <a:ea typeface="Helvetica Neue Light"/>
                <a:cs typeface="Helvetica Neue Light"/>
                <a:sym typeface="Helvetica Neue Light"/>
              </a:defRPr>
            </a:lvl2pPr>
            <a:lvl3pPr defTabSz="825500">
              <a:lnSpc>
                <a:spcPct val="80000"/>
              </a:lnSpc>
              <a:tabLst/>
              <a:defRPr b="0" spc="-419" sz="42000">
                <a:solidFill>
                  <a:schemeClr val="accent1"/>
                </a:solidFill>
                <a:latin typeface="Helvetica Neue Light"/>
                <a:ea typeface="Helvetica Neue Light"/>
                <a:cs typeface="Helvetica Neue Light"/>
                <a:sym typeface="Helvetica Neue Light"/>
              </a:defRPr>
            </a:lvl3pPr>
            <a:lvl4pPr defTabSz="825500">
              <a:lnSpc>
                <a:spcPct val="80000"/>
              </a:lnSpc>
              <a:tabLst/>
              <a:defRPr b="0" spc="-419" sz="42000">
                <a:solidFill>
                  <a:schemeClr val="accent1"/>
                </a:solidFill>
                <a:latin typeface="Helvetica Neue Light"/>
                <a:ea typeface="Helvetica Neue Light"/>
                <a:cs typeface="Helvetica Neue Light"/>
                <a:sym typeface="Helvetica Neue Light"/>
              </a:defRPr>
            </a:lvl4pPr>
            <a:lvl5pPr defTabSz="825500">
              <a:lnSpc>
                <a:spcPct val="80000"/>
              </a:lnSpc>
              <a:tabLst/>
              <a:defRPr b="0" spc="-419" sz="42000">
                <a:solidFill>
                  <a:schemeClr val="accent1"/>
                </a:solidFill>
                <a:latin typeface="Helvetica Neue Light"/>
                <a:ea typeface="Helvetica Neue Light"/>
                <a:cs typeface="Helvetica Neue Light"/>
                <a:sym typeface="Helvetica Neue Light"/>
              </a:defRPr>
            </a:lvl5pPr>
          </a:lstStyle>
          <a:p>
            <a:pPr/>
            <a:r>
              <a:t>100 %</a:t>
            </a:r>
          </a:p>
          <a:p>
            <a:pPr lvl="1"/>
            <a:r>
              <a:t/>
            </a:r>
          </a:p>
          <a:p>
            <a:pPr lvl="2"/>
            <a:r>
              <a:t/>
            </a:r>
          </a:p>
          <a:p>
            <a:pPr lvl="3"/>
            <a:r>
              <a:t/>
            </a:r>
          </a:p>
          <a:p>
            <a:pPr lvl="4"/>
            <a:r>
              <a:t/>
            </a:r>
          </a:p>
        </p:txBody>
      </p:sp>
      <p:sp>
        <p:nvSpPr>
          <p:cNvPr id="124" name="Информация о факте"/>
          <p:cNvSpPr txBox="1"/>
          <p:nvPr>
            <p:ph type="body" sz="quarter" idx="21" hasCustomPrompt="1"/>
          </p:nvPr>
        </p:nvSpPr>
        <p:spPr>
          <a:xfrm>
            <a:off x="635000" y="9170947"/>
            <a:ext cx="23241000" cy="932816"/>
          </a:xfrm>
          <a:prstGeom prst="rect">
            <a:avLst/>
          </a:prstGeom>
        </p:spPr>
        <p:txBody>
          <a:bodyPr/>
          <a:lstStyle>
            <a:lvl1pPr defTabSz="800735">
              <a:lnSpc>
                <a:spcPct val="80000"/>
              </a:lnSpc>
              <a:tabLst/>
              <a:defRPr spc="-53" sz="5335">
                <a:solidFill>
                  <a:schemeClr val="accent1"/>
                </a:solidFill>
              </a:defRPr>
            </a:lvl1pPr>
          </a:lstStyle>
          <a:p>
            <a:pPr/>
            <a:r>
              <a:t>Информация о факте</a:t>
            </a:r>
          </a:p>
        </p:txBody>
      </p:sp>
      <p:sp>
        <p:nvSpPr>
          <p:cNvPr id="125" name="Линия"/>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26"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2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Цитата">
    <p:bg>
      <p:bgPr>
        <a:solidFill>
          <a:srgbClr val="C3D9E0"/>
        </a:solidFill>
      </p:bgPr>
    </p:bg>
    <p:spTree>
      <p:nvGrpSpPr>
        <p:cNvPr id="1" name=""/>
        <p:cNvGrpSpPr/>
        <p:nvPr/>
      </p:nvGrpSpPr>
      <p:grpSpPr>
        <a:xfrm>
          <a:off x="0" y="0"/>
          <a:ext cx="0" cy="0"/>
          <a:chOff x="0" y="0"/>
          <a:chExt cx="0" cy="0"/>
        </a:xfrm>
      </p:grpSpPr>
      <p:sp>
        <p:nvSpPr>
          <p:cNvPr id="134" name="Линия"/>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5"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6" name="Авторство"/>
          <p:cNvSpPr txBox="1"/>
          <p:nvPr>
            <p:ph type="body" sz="quarter" idx="21" hasCustomPrompt="1"/>
          </p:nvPr>
        </p:nvSpPr>
        <p:spPr>
          <a:xfrm>
            <a:off x="1148060" y="9247147"/>
            <a:ext cx="22707182" cy="932816"/>
          </a:xfrm>
          <a:prstGeom prst="rect">
            <a:avLst/>
          </a:prstGeom>
        </p:spPr>
        <p:txBody>
          <a:bodyPr anchor="ctr"/>
          <a:lstStyle>
            <a:lvl1pPr defTabSz="800735">
              <a:lnSpc>
                <a:spcPct val="80000"/>
              </a:lnSpc>
              <a:tabLst/>
              <a:defRPr spc="-53" sz="5335">
                <a:solidFill>
                  <a:schemeClr val="accent1"/>
                </a:solidFill>
              </a:defRPr>
            </a:lvl1pPr>
          </a:lstStyle>
          <a:p>
            <a:pPr/>
            <a:r>
              <a:t>Авторство</a:t>
            </a:r>
          </a:p>
        </p:txBody>
      </p:sp>
      <p:sp>
        <p:nvSpPr>
          <p:cNvPr id="137" name="Уровень текста 1…"/>
          <p:cNvSpPr txBox="1"/>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b="0" spc="-119" sz="12000">
                <a:solidFill>
                  <a:schemeClr val="accent1"/>
                </a:solidFill>
              </a:defRPr>
            </a:lvl1pPr>
            <a:lvl2pPr marL="419100" indent="38100" defTabSz="825500">
              <a:lnSpc>
                <a:spcPct val="80000"/>
              </a:lnSpc>
              <a:tabLst/>
              <a:defRPr b="0" spc="-119" sz="12000">
                <a:solidFill>
                  <a:schemeClr val="accent1"/>
                </a:solidFill>
              </a:defRPr>
            </a:lvl2pPr>
            <a:lvl3pPr marL="419100" indent="495300" defTabSz="825500">
              <a:lnSpc>
                <a:spcPct val="80000"/>
              </a:lnSpc>
              <a:tabLst/>
              <a:defRPr b="0" spc="-119" sz="12000">
                <a:solidFill>
                  <a:schemeClr val="accent1"/>
                </a:solidFill>
              </a:defRPr>
            </a:lvl3pPr>
            <a:lvl4pPr marL="419100" indent="952500" defTabSz="825500">
              <a:lnSpc>
                <a:spcPct val="80000"/>
              </a:lnSpc>
              <a:tabLst/>
              <a:defRPr b="0" spc="-119" sz="12000">
                <a:solidFill>
                  <a:schemeClr val="accent1"/>
                </a:solidFill>
              </a:defRPr>
            </a:lvl4pPr>
            <a:lvl5pPr marL="419100" indent="1409700" defTabSz="825500">
              <a:lnSpc>
                <a:spcPct val="80000"/>
              </a:lnSpc>
              <a:tabLst/>
              <a:defRPr b="0" spc="-119" sz="12000">
                <a:solidFill>
                  <a:schemeClr val="accent1"/>
                </a:solidFill>
              </a:defRPr>
            </a:lvl5pPr>
          </a:lstStyle>
          <a:p>
            <a:pPr/>
            <a:r>
              <a:t>«Важная цитата»</a:t>
            </a:r>
          </a:p>
          <a:p>
            <a:pPr lvl="1"/>
            <a:r>
              <a:t/>
            </a:r>
          </a:p>
          <a:p>
            <a:pPr lvl="2"/>
            <a:r>
              <a:t/>
            </a:r>
          </a:p>
          <a:p>
            <a:pPr lvl="3"/>
            <a:r>
              <a:t/>
            </a:r>
          </a:p>
          <a:p>
            <a:pPr lvl="4"/>
            <a:r>
              <a:t/>
            </a:r>
          </a:p>
        </p:txBody>
      </p:sp>
      <p:sp>
        <p:nvSpPr>
          <p:cNvPr id="138"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3 шт.)">
    <p:bg>
      <p:bgPr>
        <a:solidFill>
          <a:srgbClr val="FFFFFF"/>
        </a:solidFill>
      </p:bgPr>
    </p:bg>
    <p:spTree>
      <p:nvGrpSpPr>
        <p:cNvPr id="1" name=""/>
        <p:cNvGrpSpPr/>
        <p:nvPr/>
      </p:nvGrpSpPr>
      <p:grpSpPr>
        <a:xfrm>
          <a:off x="0" y="0"/>
          <a:ext cx="0" cy="0"/>
          <a:chOff x="0" y="0"/>
          <a:chExt cx="0" cy="0"/>
        </a:xfrm>
      </p:grpSpPr>
      <p:sp>
        <p:nvSpPr>
          <p:cNvPr id="145" name="Изображение"/>
          <p:cNvSpPr/>
          <p:nvPr>
            <p:ph type="pic" sz="half" idx="21"/>
          </p:nvPr>
        </p:nvSpPr>
        <p:spPr>
          <a:xfrm>
            <a:off x="12192000" y="-1003300"/>
            <a:ext cx="11557000" cy="7679267"/>
          </a:xfrm>
          <a:prstGeom prst="rect">
            <a:avLst/>
          </a:prstGeom>
        </p:spPr>
        <p:txBody>
          <a:bodyPr lIns="91439" tIns="45719" rIns="91439" bIns="45719">
            <a:noAutofit/>
          </a:bodyPr>
          <a:lstStyle/>
          <a:p>
            <a:pPr/>
          </a:p>
        </p:txBody>
      </p:sp>
      <p:sp>
        <p:nvSpPr>
          <p:cNvPr id="146" name="Изображение"/>
          <p:cNvSpPr/>
          <p:nvPr>
            <p:ph type="pic" sz="half" idx="22"/>
          </p:nvPr>
        </p:nvSpPr>
        <p:spPr>
          <a:xfrm>
            <a:off x="12192000" y="5397500"/>
            <a:ext cx="11557000" cy="7749789"/>
          </a:xfrm>
          <a:prstGeom prst="rect">
            <a:avLst/>
          </a:prstGeom>
        </p:spPr>
        <p:txBody>
          <a:bodyPr lIns="91439" tIns="45719" rIns="91439" bIns="45719">
            <a:noAutofit/>
          </a:bodyPr>
          <a:lstStyle/>
          <a:p>
            <a:pPr/>
          </a:p>
        </p:txBody>
      </p:sp>
      <p:sp>
        <p:nvSpPr>
          <p:cNvPr id="147" name="Изображение"/>
          <p:cNvSpPr/>
          <p:nvPr>
            <p:ph type="pic" idx="23"/>
          </p:nvPr>
        </p:nvSpPr>
        <p:spPr>
          <a:xfrm>
            <a:off x="571500" y="-698500"/>
            <a:ext cx="11684000" cy="14426494"/>
          </a:xfrm>
          <a:prstGeom prst="rect">
            <a:avLst/>
          </a:prstGeom>
        </p:spPr>
        <p:txBody>
          <a:bodyPr lIns="91439" tIns="45719" rIns="91439" bIns="45719">
            <a:noAutofit/>
          </a:bodyPr>
          <a:lstStyle/>
          <a:p>
            <a:pPr/>
          </a:p>
        </p:txBody>
      </p:sp>
      <p:sp>
        <p:nvSpPr>
          <p:cNvPr id="148"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p:bg>
      <p:bgPr>
        <a:solidFill>
          <a:srgbClr val="FFFFFF"/>
        </a:solidFill>
      </p:bgPr>
    </p:bg>
    <p:spTree>
      <p:nvGrpSpPr>
        <p:cNvPr id="1" name=""/>
        <p:cNvGrpSpPr/>
        <p:nvPr/>
      </p:nvGrpSpPr>
      <p:grpSpPr>
        <a:xfrm>
          <a:off x="0" y="0"/>
          <a:ext cx="0" cy="0"/>
          <a:chOff x="0" y="0"/>
          <a:chExt cx="0" cy="0"/>
        </a:xfrm>
      </p:grpSpPr>
      <p:sp>
        <p:nvSpPr>
          <p:cNvPr id="155" name="1054398042_3378x2084.jpg"/>
          <p:cNvSpPr/>
          <p:nvPr>
            <p:ph type="pic" idx="21"/>
          </p:nvPr>
        </p:nvSpPr>
        <p:spPr>
          <a:xfrm>
            <a:off x="0" y="-2984500"/>
            <a:ext cx="28333700" cy="17479999"/>
          </a:xfrm>
          <a:prstGeom prst="rect">
            <a:avLst/>
          </a:prstGeom>
        </p:spPr>
        <p:txBody>
          <a:bodyPr lIns="91439" tIns="45719" rIns="91439" bIns="45719">
            <a:noAutofit/>
          </a:bodyPr>
          <a:lstStyle/>
          <a:p>
            <a:pPr/>
          </a:p>
        </p:txBody>
      </p:sp>
      <p:sp>
        <p:nvSpPr>
          <p:cNvPr id="15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стой">
    <p:bg>
      <p:bgPr>
        <a:solidFill>
          <a:srgbClr val="FFFFFF"/>
        </a:solidFill>
      </p:bgPr>
    </p:bg>
    <p:spTree>
      <p:nvGrpSpPr>
        <p:cNvPr id="1" name=""/>
        <p:cNvGrpSpPr/>
        <p:nvPr/>
      </p:nvGrpSpPr>
      <p:grpSpPr>
        <a:xfrm>
          <a:off x="0" y="0"/>
          <a:ext cx="0" cy="0"/>
          <a:chOff x="0" y="0"/>
          <a:chExt cx="0" cy="0"/>
        </a:xfrm>
      </p:grpSpPr>
      <p:sp>
        <p:nvSpPr>
          <p:cNvPr id="163"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p:spTree>
      <p:nvGrpSpPr>
        <p:cNvPr id="1" name=""/>
        <p:cNvGrpSpPr/>
        <p:nvPr/>
      </p:nvGrpSpPr>
      <p:grpSpPr>
        <a:xfrm>
          <a:off x="0" y="0"/>
          <a:ext cx="0" cy="0"/>
          <a:chOff x="0" y="0"/>
          <a:chExt cx="0" cy="0"/>
        </a:xfrm>
      </p:grpSpPr>
      <p:sp>
        <p:nvSpPr>
          <p:cNvPr id="24" name="1054398042_3378x2084.jpg"/>
          <p:cNvSpPr/>
          <p:nvPr>
            <p:ph type="pic" idx="21"/>
          </p:nvPr>
        </p:nvSpPr>
        <p:spPr>
          <a:xfrm>
            <a:off x="0" y="-3898900"/>
            <a:ext cx="28587700" cy="17636699"/>
          </a:xfrm>
          <a:prstGeom prst="rect">
            <a:avLst/>
          </a:prstGeom>
        </p:spPr>
        <p:txBody>
          <a:bodyPr lIns="91439" tIns="45719" rIns="91439" bIns="45719">
            <a:noAutofit/>
          </a:bodyPr>
          <a:lstStyle/>
          <a:p>
            <a:pPr/>
          </a:p>
        </p:txBody>
      </p:sp>
      <p:sp>
        <p:nvSpPr>
          <p:cNvPr id="25" name="Автор и дата"/>
          <p:cNvSpPr txBox="1"/>
          <p:nvPr>
            <p:ph type="body" sz="quarter" idx="22" hasCustomPrompt="1"/>
          </p:nvPr>
        </p:nvSpPr>
        <p:spPr>
          <a:xfrm>
            <a:off x="571500" y="12269258"/>
            <a:ext cx="23241000" cy="555245"/>
          </a:xfrm>
          <a:prstGeom prst="rect">
            <a:avLst/>
          </a:prstGeom>
        </p:spPr>
        <p:txBody>
          <a:bodyPr/>
          <a:lstStyle>
            <a:lvl1pPr defTabSz="825500">
              <a:lnSpc>
                <a:spcPct val="100000"/>
              </a:lnSpc>
              <a:tabLst/>
              <a:defRPr b="0" cap="all" spc="168" sz="2800">
                <a:solidFill>
                  <a:srgbClr val="FFFFFF"/>
                </a:solidFill>
                <a:latin typeface="DIN Condensed Bold"/>
                <a:ea typeface="DIN Condensed Bold"/>
                <a:cs typeface="DIN Condensed Bold"/>
                <a:sym typeface="DIN Condensed Bold"/>
              </a:defRPr>
            </a:lvl1pPr>
          </a:lstStyle>
          <a:p>
            <a:pPr/>
            <a:r>
              <a:t>Автор и дата</a:t>
            </a:r>
          </a:p>
        </p:txBody>
      </p:sp>
      <p:sp>
        <p:nvSpPr>
          <p:cNvPr id="26" name="Уровень текста 1…"/>
          <p:cNvSpPr txBox="1"/>
          <p:nvPr>
            <p:ph type="body" sz="quarter" idx="1" hasCustomPrompt="1"/>
          </p:nvPr>
        </p:nvSpPr>
        <p:spPr>
          <a:xfrm>
            <a:off x="571500" y="853952"/>
            <a:ext cx="23241000" cy="2321049"/>
          </a:xfrm>
          <a:prstGeom prst="rect">
            <a:avLst/>
          </a:prstGeom>
        </p:spPr>
        <p:txBody>
          <a:bodyPr/>
          <a:lstStyle>
            <a:lvl1pPr defTabSz="825500">
              <a:lnSpc>
                <a:spcPct val="80000"/>
              </a:lnSpc>
              <a:tabLst/>
              <a:defRPr b="0" spc="-79">
                <a:solidFill>
                  <a:srgbClr val="FFFFFF"/>
                </a:solidFill>
              </a:defRPr>
            </a:lvl1pPr>
            <a:lvl2pPr defTabSz="825500">
              <a:lnSpc>
                <a:spcPct val="80000"/>
              </a:lnSpc>
              <a:tabLst/>
              <a:defRPr b="0" spc="-79">
                <a:solidFill>
                  <a:srgbClr val="FFFFFF"/>
                </a:solidFill>
              </a:defRPr>
            </a:lvl2pPr>
            <a:lvl3pPr defTabSz="825500">
              <a:lnSpc>
                <a:spcPct val="80000"/>
              </a:lnSpc>
              <a:tabLst/>
              <a:defRPr b="0" spc="-79">
                <a:solidFill>
                  <a:srgbClr val="FFFFFF"/>
                </a:solidFill>
              </a:defRPr>
            </a:lvl3pPr>
            <a:lvl4pPr defTabSz="825500">
              <a:lnSpc>
                <a:spcPct val="80000"/>
              </a:lnSpc>
              <a:tabLst/>
              <a:defRPr b="0" spc="-79">
                <a:solidFill>
                  <a:srgbClr val="FFFFFF"/>
                </a:solidFill>
              </a:defRPr>
            </a:lvl4pPr>
            <a:lvl5pPr defTabSz="825500">
              <a:lnSpc>
                <a:spcPct val="80000"/>
              </a:lnSpc>
              <a:tabLst/>
              <a:defRPr b="0" spc="-79">
                <a:solidFill>
                  <a:srgbClr val="FFFFFF"/>
                </a:solidFill>
              </a:defRPr>
            </a:lvl5pPr>
          </a:lstStyle>
          <a:p>
            <a:pPr/>
            <a:r>
              <a:t>Подзаголовок презентации</a:t>
            </a:r>
          </a:p>
          <a:p>
            <a:pPr lvl="1"/>
            <a:r>
              <a:t/>
            </a:r>
          </a:p>
          <a:p>
            <a:pPr lvl="2"/>
            <a:r>
              <a:t/>
            </a:r>
          </a:p>
          <a:p>
            <a:pPr lvl="3"/>
            <a:r>
              <a:t/>
            </a:r>
          </a:p>
          <a:p>
            <a:pPr lvl="4"/>
            <a:r>
              <a:t/>
            </a:r>
          </a:p>
        </p:txBody>
      </p:sp>
      <p:sp>
        <p:nvSpPr>
          <p:cNvPr id="27"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28"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29" name="Заголовок презентации"/>
          <p:cNvSpPr txBox="1"/>
          <p:nvPr>
            <p:ph type="title" hasCustomPrompt="1"/>
          </p:nvPr>
        </p:nvSpPr>
        <p:spPr>
          <a:xfrm>
            <a:off x="571500" y="9525000"/>
            <a:ext cx="23241000" cy="2641600"/>
          </a:xfrm>
          <a:prstGeom prst="rect">
            <a:avLst/>
          </a:prstGeom>
        </p:spPr>
        <p:txBody>
          <a:bodyPr/>
          <a:lstStyle>
            <a:lvl1pPr>
              <a:lnSpc>
                <a:spcPct val="70000"/>
              </a:lnSpc>
              <a:defRPr b="1" spc="-300" sz="15000">
                <a:solidFill>
                  <a:srgbClr val="FFFFFF"/>
                </a:solidFill>
              </a:defRPr>
            </a:lvl1pPr>
          </a:lstStyle>
          <a:p>
            <a:pPr/>
            <a:r>
              <a:t>Заголовок презентации</a:t>
            </a:r>
          </a:p>
        </p:txBody>
      </p:sp>
      <p:sp>
        <p:nvSpPr>
          <p:cNvPr id="3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вариант)">
    <p:bg>
      <p:bgPr>
        <a:solidFill>
          <a:srgbClr val="FFFFFF"/>
        </a:solidFill>
      </p:bgPr>
    </p:bg>
    <p:spTree>
      <p:nvGrpSpPr>
        <p:cNvPr id="1" name=""/>
        <p:cNvGrpSpPr/>
        <p:nvPr/>
      </p:nvGrpSpPr>
      <p:grpSpPr>
        <a:xfrm>
          <a:off x="0" y="0"/>
          <a:ext cx="0" cy="0"/>
          <a:chOff x="0" y="0"/>
          <a:chExt cx="0" cy="0"/>
        </a:xfrm>
      </p:grpSpPr>
      <p:sp>
        <p:nvSpPr>
          <p:cNvPr id="37" name="520524404_2582x1617.jpg"/>
          <p:cNvSpPr/>
          <p:nvPr>
            <p:ph type="pic" idx="21"/>
          </p:nvPr>
        </p:nvSpPr>
        <p:spPr>
          <a:xfrm>
            <a:off x="9626600" y="-1"/>
            <a:ext cx="21901492" cy="13716001"/>
          </a:xfrm>
          <a:prstGeom prst="rect">
            <a:avLst/>
          </a:prstGeom>
        </p:spPr>
        <p:txBody>
          <a:bodyPr lIns="91439" tIns="45719" rIns="91439" bIns="45719">
            <a:noAutofit/>
          </a:bodyPr>
          <a:lstStyle/>
          <a:p>
            <a:pPr/>
          </a:p>
        </p:txBody>
      </p:sp>
      <p:sp>
        <p:nvSpPr>
          <p:cNvPr id="38"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39"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40" name="Автор и дата"/>
          <p:cNvSpPr txBox="1"/>
          <p:nvPr>
            <p:ph type="body" sz="quarter" idx="22" hasCustomPrompt="1"/>
          </p:nvPr>
        </p:nvSpPr>
        <p:spPr>
          <a:xfrm>
            <a:off x="571500" y="12269258"/>
            <a:ext cx="11049000" cy="555245"/>
          </a:xfrm>
          <a:prstGeom prst="rect">
            <a:avLst/>
          </a:prstGeom>
        </p:spPr>
        <p:txBody>
          <a:bodyPr/>
          <a:lstStyle>
            <a:lvl1pPr defTabSz="825500">
              <a:lnSpc>
                <a:spcPct val="100000"/>
              </a:lnSpc>
              <a:tabLst/>
              <a:defRPr b="0" cap="all" spc="168" sz="2800">
                <a:solidFill>
                  <a:schemeClr val="accent1"/>
                </a:solidFill>
                <a:latin typeface="DIN Condensed Bold"/>
                <a:ea typeface="DIN Condensed Bold"/>
                <a:cs typeface="DIN Condensed Bold"/>
                <a:sym typeface="DIN Condensed Bold"/>
              </a:defRPr>
            </a:lvl1pPr>
          </a:lstStyle>
          <a:p>
            <a:pPr/>
            <a:r>
              <a:t>Автор и дата</a:t>
            </a:r>
          </a:p>
        </p:txBody>
      </p:sp>
      <p:sp>
        <p:nvSpPr>
          <p:cNvPr id="41" name="Заголовок слайда"/>
          <p:cNvSpPr txBox="1"/>
          <p:nvPr>
            <p:ph type="title" hasCustomPrompt="1"/>
          </p:nvPr>
        </p:nvSpPr>
        <p:spPr>
          <a:xfrm>
            <a:off x="571500" y="4770137"/>
            <a:ext cx="11049000" cy="7036978"/>
          </a:xfrm>
          <a:prstGeom prst="rect">
            <a:avLst/>
          </a:prstGeom>
        </p:spPr>
        <p:txBody>
          <a:bodyPr/>
          <a:lstStyle>
            <a:lvl1pPr>
              <a:defRPr b="1" spc="-300" sz="15000">
                <a:solidFill>
                  <a:schemeClr val="accent1"/>
                </a:solidFill>
              </a:defRPr>
            </a:lvl1pPr>
          </a:lstStyle>
          <a:p>
            <a:pPr/>
            <a:r>
              <a:t>Заголовок слайда</a:t>
            </a:r>
          </a:p>
        </p:txBody>
      </p:sp>
      <p:sp>
        <p:nvSpPr>
          <p:cNvPr id="42"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p:bg>
      <p:bgPr>
        <a:solidFill>
          <a:srgbClr val="FFFFFF"/>
        </a:solidFill>
      </p:bgPr>
    </p:bg>
    <p:spTree>
      <p:nvGrpSpPr>
        <p:cNvPr id="1" name=""/>
        <p:cNvGrpSpPr/>
        <p:nvPr/>
      </p:nvGrpSpPr>
      <p:grpSpPr>
        <a:xfrm>
          <a:off x="0" y="0"/>
          <a:ext cx="0" cy="0"/>
          <a:chOff x="0" y="0"/>
          <a:chExt cx="0" cy="0"/>
        </a:xfrm>
      </p:grpSpPr>
      <p:sp>
        <p:nvSpPr>
          <p:cNvPr id="49"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50"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51" name="Автор и дата"/>
          <p:cNvSpPr txBox="1"/>
          <p:nvPr>
            <p:ph type="body" sz="quarter" idx="21" hasCustomPrompt="1"/>
          </p:nvPr>
        </p:nvSpPr>
        <p:spPr>
          <a:xfrm>
            <a:off x="571500" y="12269258"/>
            <a:ext cx="23241000" cy="555245"/>
          </a:xfrm>
          <a:prstGeom prst="rect">
            <a:avLst/>
          </a:prstGeom>
        </p:spPr>
        <p:txBody>
          <a:bodyPr/>
          <a:lstStyle>
            <a:lvl1pPr defTabSz="825500">
              <a:lnSpc>
                <a:spcPct val="100000"/>
              </a:lnSpc>
              <a:tabLst/>
              <a:defRPr b="0" cap="all" spc="168" sz="2800">
                <a:solidFill>
                  <a:schemeClr val="accent1"/>
                </a:solidFill>
                <a:latin typeface="DIN Condensed Bold"/>
                <a:ea typeface="DIN Condensed Bold"/>
                <a:cs typeface="DIN Condensed Bold"/>
                <a:sym typeface="DIN Condensed Bold"/>
              </a:defRPr>
            </a:lvl1pPr>
          </a:lstStyle>
          <a:p>
            <a:pPr/>
            <a:r>
              <a:t>Автор и дата</a:t>
            </a:r>
          </a:p>
        </p:txBody>
      </p:sp>
      <p:sp>
        <p:nvSpPr>
          <p:cNvPr id="52" name="Уровень текста 1…"/>
          <p:cNvSpPr txBox="1"/>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53" name="Заголовок слайда"/>
          <p:cNvSpPr txBox="1"/>
          <p:nvPr>
            <p:ph type="title" hasCustomPrompt="1"/>
          </p:nvPr>
        </p:nvSpPr>
        <p:spPr>
          <a:xfrm>
            <a:off x="571500" y="652482"/>
            <a:ext cx="23241000" cy="1951018"/>
          </a:xfrm>
          <a:prstGeom prst="rect">
            <a:avLst/>
          </a:prstGeom>
        </p:spPr>
        <p:txBody>
          <a:bodyPr/>
          <a:lstStyle>
            <a:lvl1pPr>
              <a:lnSpc>
                <a:spcPct val="60000"/>
              </a:lnSpc>
              <a:defRPr b="1" spc="-239" sz="12000">
                <a:solidFill>
                  <a:schemeClr val="accent1"/>
                </a:solidFill>
              </a:defRPr>
            </a:lvl1pPr>
          </a:lstStyle>
          <a:p>
            <a:pPr/>
            <a:r>
              <a:t>Заголовок слайда</a:t>
            </a:r>
          </a:p>
        </p:txBody>
      </p:sp>
      <p:sp>
        <p:nvSpPr>
          <p:cNvPr id="54" name="Номер слайда"/>
          <p:cNvSpPr txBox="1"/>
          <p:nvPr>
            <p:ph type="sldNum" sz="quarter" idx="2"/>
          </p:nvPr>
        </p:nvSpPr>
        <p:spPr>
          <a:xfrm>
            <a:off x="23421898" y="12361162"/>
            <a:ext cx="385980" cy="462282"/>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нкты">
    <p:bg>
      <p:bgPr>
        <a:solidFill>
          <a:srgbClr val="FFFFFF"/>
        </a:solidFill>
      </p:bgPr>
    </p:bg>
    <p:spTree>
      <p:nvGrpSpPr>
        <p:cNvPr id="1" name=""/>
        <p:cNvGrpSpPr/>
        <p:nvPr/>
      </p:nvGrpSpPr>
      <p:grpSpPr>
        <a:xfrm>
          <a:off x="0" y="0"/>
          <a:ext cx="0" cy="0"/>
          <a:chOff x="0" y="0"/>
          <a:chExt cx="0" cy="0"/>
        </a:xfrm>
      </p:grpSpPr>
      <p:sp>
        <p:nvSpPr>
          <p:cNvPr id="61" name="Линия"/>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62"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63" name="Уровень текста 1…"/>
          <p:cNvSpPr txBox="1"/>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64"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пункты и фото">
    <p:bg>
      <p:bgPr>
        <a:solidFill>
          <a:srgbClr val="FFFFFF"/>
        </a:solidFill>
      </p:bgPr>
    </p:bg>
    <p:spTree>
      <p:nvGrpSpPr>
        <p:cNvPr id="1" name=""/>
        <p:cNvGrpSpPr/>
        <p:nvPr/>
      </p:nvGrpSpPr>
      <p:grpSpPr>
        <a:xfrm>
          <a:off x="0" y="0"/>
          <a:ext cx="0" cy="0"/>
          <a:chOff x="0" y="0"/>
          <a:chExt cx="0" cy="0"/>
        </a:xfrm>
      </p:grpSpPr>
      <p:sp>
        <p:nvSpPr>
          <p:cNvPr id="71" name="Подзаголовок слайда"/>
          <p:cNvSpPr txBox="1"/>
          <p:nvPr>
            <p:ph type="body" sz="quarter" idx="21" hasCustomPrompt="1"/>
          </p:nvPr>
        </p:nvSpPr>
        <p:spPr>
          <a:xfrm>
            <a:off x="13157200" y="1852248"/>
            <a:ext cx="10256838" cy="1310641"/>
          </a:xfrm>
          <a:prstGeom prst="rect">
            <a:avLst/>
          </a:prstGeom>
        </p:spPr>
        <p:txBody>
          <a:bodyPr anchor="ctr"/>
          <a:lstStyle>
            <a:lvl1pPr defTabSz="808990">
              <a:lnSpc>
                <a:spcPct val="80000"/>
              </a:lnSpc>
              <a:tabLst/>
              <a:defRPr b="0" spc="-78" sz="7840">
                <a:solidFill>
                  <a:schemeClr val="accent1"/>
                </a:solidFill>
              </a:defRPr>
            </a:lvl1pPr>
          </a:lstStyle>
          <a:p>
            <a:pPr/>
            <a:r>
              <a:t>Подзаголовок слайда</a:t>
            </a:r>
          </a:p>
        </p:txBody>
      </p:sp>
      <p:sp>
        <p:nvSpPr>
          <p:cNvPr id="72" name="683033896_1440x1778.jpg"/>
          <p:cNvSpPr/>
          <p:nvPr>
            <p:ph type="pic" idx="22"/>
          </p:nvPr>
        </p:nvSpPr>
        <p:spPr>
          <a:xfrm>
            <a:off x="0" y="-671784"/>
            <a:ext cx="12196747" cy="15059595"/>
          </a:xfrm>
          <a:prstGeom prst="rect">
            <a:avLst/>
          </a:prstGeom>
        </p:spPr>
        <p:txBody>
          <a:bodyPr lIns="91439" tIns="45719" rIns="91439" bIns="45719">
            <a:noAutofit/>
          </a:bodyPr>
          <a:lstStyle/>
          <a:p>
            <a:pPr/>
          </a:p>
        </p:txBody>
      </p:sp>
      <p:sp>
        <p:nvSpPr>
          <p:cNvPr id="7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7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75" name="Заголовок слайда"/>
          <p:cNvSpPr txBox="1"/>
          <p:nvPr>
            <p:ph type="title" hasCustomPrompt="1"/>
          </p:nvPr>
        </p:nvSpPr>
        <p:spPr>
          <a:xfrm>
            <a:off x="13157200" y="864810"/>
            <a:ext cx="10256838" cy="1308101"/>
          </a:xfrm>
          <a:prstGeom prst="rect">
            <a:avLst/>
          </a:prstGeom>
        </p:spPr>
        <p:txBody>
          <a:bodyPr anchor="b"/>
          <a:lstStyle>
            <a:lvl1pPr>
              <a:defRPr b="1" spc="0">
                <a:solidFill>
                  <a:schemeClr val="accent1"/>
                </a:solidFill>
              </a:defRPr>
            </a:lvl1pPr>
          </a:lstStyle>
          <a:p>
            <a:pPr/>
            <a:r>
              <a:t>Заголовок слайда </a:t>
            </a:r>
          </a:p>
        </p:txBody>
      </p:sp>
      <p:sp>
        <p:nvSpPr>
          <p:cNvPr id="76" name="Уровень текста 1…"/>
          <p:cNvSpPr txBox="1"/>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7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Раздел">
    <p:bg>
      <p:bgPr>
        <a:solidFill>
          <a:schemeClr val="accent3">
            <a:hueOff val="513816"/>
            <a:satOff val="9467"/>
            <a:lumOff val="17481"/>
          </a:schemeClr>
        </a:solidFill>
      </p:bgPr>
    </p:bg>
    <p:spTree>
      <p:nvGrpSpPr>
        <p:cNvPr id="1" name=""/>
        <p:cNvGrpSpPr/>
        <p:nvPr/>
      </p:nvGrpSpPr>
      <p:grpSpPr>
        <a:xfrm>
          <a:off x="0" y="0"/>
          <a:ext cx="0" cy="0"/>
          <a:chOff x="0" y="0"/>
          <a:chExt cx="0" cy="0"/>
        </a:xfrm>
      </p:grpSpPr>
      <p:sp>
        <p:nvSpPr>
          <p:cNvPr id="84" name="Линия"/>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85" name="Линия"/>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86" name="Заголовок раздела"/>
          <p:cNvSpPr txBox="1"/>
          <p:nvPr>
            <p:ph type="title" hasCustomPrompt="1"/>
          </p:nvPr>
        </p:nvSpPr>
        <p:spPr>
          <a:xfrm>
            <a:off x="571500" y="9530979"/>
            <a:ext cx="23241000" cy="2019301"/>
          </a:xfrm>
          <a:prstGeom prst="rect">
            <a:avLst/>
          </a:prstGeom>
        </p:spPr>
        <p:txBody>
          <a:bodyPr anchor="b"/>
          <a:lstStyle>
            <a:lvl1pPr>
              <a:lnSpc>
                <a:spcPct val="70000"/>
              </a:lnSpc>
              <a:defRPr b="1" spc="-300" sz="15000">
                <a:solidFill>
                  <a:schemeClr val="accent1"/>
                </a:solidFill>
              </a:defRPr>
            </a:lvl1pPr>
          </a:lstStyle>
          <a:p>
            <a:pPr/>
            <a:r>
              <a:t>Заголовок раздела</a:t>
            </a:r>
          </a:p>
        </p:txBody>
      </p:sp>
      <p:sp>
        <p:nvSpPr>
          <p:cNvPr id="8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Только заголовок">
    <p:bg>
      <p:bgPr>
        <a:solidFill>
          <a:srgbClr val="FFFFFF"/>
        </a:solidFill>
      </p:bgPr>
    </p:bg>
    <p:spTree>
      <p:nvGrpSpPr>
        <p:cNvPr id="1" name=""/>
        <p:cNvGrpSpPr/>
        <p:nvPr/>
      </p:nvGrpSpPr>
      <p:grpSpPr>
        <a:xfrm>
          <a:off x="0" y="0"/>
          <a:ext cx="0" cy="0"/>
          <a:chOff x="0" y="0"/>
          <a:chExt cx="0" cy="0"/>
        </a:xfrm>
      </p:grpSpPr>
      <p:sp>
        <p:nvSpPr>
          <p:cNvPr id="94"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95"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96" name="Заголовок слайда"/>
          <p:cNvSpPr txBox="1"/>
          <p:nvPr>
            <p:ph type="title" hasCustomPrompt="1"/>
          </p:nvPr>
        </p:nvSpPr>
        <p:spPr>
          <a:xfrm>
            <a:off x="571500" y="715982"/>
            <a:ext cx="23241000" cy="1951018"/>
          </a:xfrm>
          <a:prstGeom prst="rect">
            <a:avLst/>
          </a:prstGeom>
        </p:spPr>
        <p:txBody>
          <a:bodyPr/>
          <a:lstStyle>
            <a:lvl1pPr>
              <a:lnSpc>
                <a:spcPct val="60000"/>
              </a:lnSpc>
              <a:defRPr b="1" spc="-239" sz="12000">
                <a:solidFill>
                  <a:schemeClr val="accent1"/>
                </a:solidFill>
              </a:defRPr>
            </a:lvl1pPr>
          </a:lstStyle>
          <a:p>
            <a:pPr/>
            <a:r>
              <a:t>Заголовок слайда </a:t>
            </a:r>
          </a:p>
        </p:txBody>
      </p:sp>
      <p:sp>
        <p:nvSpPr>
          <p:cNvPr id="9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овестка дня">
    <p:spTree>
      <p:nvGrpSpPr>
        <p:cNvPr id="1" name=""/>
        <p:cNvGrpSpPr/>
        <p:nvPr/>
      </p:nvGrpSpPr>
      <p:grpSpPr>
        <a:xfrm>
          <a:off x="0" y="0"/>
          <a:ext cx="0" cy="0"/>
          <a:chOff x="0" y="0"/>
          <a:chExt cx="0" cy="0"/>
        </a:xfrm>
      </p:grpSpPr>
      <p:sp>
        <p:nvSpPr>
          <p:cNvPr id="104" name="Заголовок повестки дня"/>
          <p:cNvSpPr txBox="1"/>
          <p:nvPr>
            <p:ph type="title" hasCustomPrompt="1"/>
          </p:nvPr>
        </p:nvSpPr>
        <p:spPr>
          <a:prstGeom prst="rect">
            <a:avLst/>
          </a:prstGeom>
        </p:spPr>
        <p:txBody>
          <a:bodyPr/>
          <a:lstStyle/>
          <a:p>
            <a:pPr/>
            <a:r>
              <a:t>Заголовок повестки дня</a:t>
            </a:r>
          </a:p>
        </p:txBody>
      </p:sp>
      <p:sp>
        <p:nvSpPr>
          <p:cNvPr id="105" name="Уровень текста 1…"/>
          <p:cNvSpPr txBox="1"/>
          <p:nvPr>
            <p:ph type="body" idx="1" hasCustomPrompt="1"/>
          </p:nvPr>
        </p:nvSpPr>
        <p:spPr>
          <a:prstGeom prst="rect">
            <a:avLst/>
          </a:prstGeom>
        </p:spPr>
        <p:txBody>
          <a:bodyPr/>
          <a:lstStyle/>
          <a:p>
            <a:pPr/>
            <a:r>
              <a:t>Темы повестки дня</a:t>
            </a:r>
          </a:p>
          <a:p>
            <a:pPr lvl="1"/>
            <a:r>
              <a:t/>
            </a:r>
          </a:p>
          <a:p>
            <a:pPr lvl="2"/>
            <a:r>
              <a:t/>
            </a:r>
          </a:p>
          <a:p>
            <a:pPr lvl="3"/>
            <a:r>
              <a:t/>
            </a:r>
          </a:p>
          <a:p>
            <a:pPr lvl="4"/>
            <a:r>
              <a:t/>
            </a:r>
          </a:p>
        </p:txBody>
      </p:sp>
      <p:sp>
        <p:nvSpPr>
          <p:cNvPr id="10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hueOff val="-42304"/>
            <a:satOff val="23749"/>
            <a:lumOff val="-45745"/>
          </a:schemeClr>
        </a:solidFill>
      </p:bgPr>
    </p:bg>
    <p:spTree>
      <p:nvGrpSpPr>
        <p:cNvPr id="1" name=""/>
        <p:cNvGrpSpPr/>
        <p:nvPr/>
      </p:nvGrpSpPr>
      <p:grpSpPr>
        <a:xfrm>
          <a:off x="0" y="0"/>
          <a:ext cx="0" cy="0"/>
          <a:chOff x="0" y="0"/>
          <a:chExt cx="0" cy="0"/>
        </a:xfrm>
      </p:grpSpPr>
      <p:sp>
        <p:nvSpPr>
          <p:cNvPr id="2" name="Заголовок повестки дня"/>
          <p:cNvSpPr txBox="1"/>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Заголовок повестки дня</a:t>
            </a:r>
          </a:p>
        </p:txBody>
      </p:sp>
      <p:sp>
        <p:nvSpPr>
          <p:cNvPr id="3"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4" name="Уровень текста 1…"/>
          <p:cNvSpPr txBox="1"/>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Темы повестки дня</a:t>
            </a:r>
          </a:p>
          <a:p>
            <a:pPr lvl="1"/>
            <a:r>
              <a:t/>
            </a:r>
          </a:p>
          <a:p>
            <a:pPr lvl="2"/>
            <a:r>
              <a:t/>
            </a:r>
          </a:p>
          <a:p>
            <a:pPr lvl="3"/>
            <a:r>
              <a:t/>
            </a:r>
          </a:p>
          <a:p>
            <a:pPr lvl="4"/>
            <a:r>
              <a:t/>
            </a:r>
          </a:p>
        </p:txBody>
      </p:sp>
      <p:sp>
        <p:nvSpPr>
          <p:cNvPr id="5" name="Номер слайда"/>
          <p:cNvSpPr txBox="1"/>
          <p:nvPr>
            <p:ph type="sldNum" sz="quarter" idx="2"/>
          </p:nvPr>
        </p:nvSpPr>
        <p:spPr>
          <a:xfrm>
            <a:off x="23417275" y="12361162"/>
            <a:ext cx="385980" cy="462282"/>
          </a:xfrm>
          <a:prstGeom prst="rect">
            <a:avLst/>
          </a:prstGeom>
          <a:ln w="12700">
            <a:miter lim="400000"/>
          </a:ln>
        </p:spPr>
        <p:txBody>
          <a:bodyPr wrap="none" lIns="50800" tIns="50800" rIns="50800" bIns="50800" anchor="b">
            <a:spAutoFit/>
          </a:bodyPr>
          <a:lstStyle>
            <a:lvl1pPr algn="r" defTabSz="825500">
              <a:spcBef>
                <a:spcPts val="0"/>
              </a:spcBef>
              <a:tabLst/>
              <a:defRPr spc="28" sz="2800">
                <a:solidFill>
                  <a:srgbClr val="FFFFFF"/>
                </a:solidFill>
                <a:latin typeface="DIN Condensed Bold"/>
                <a:ea typeface="DIN Condensed Bold"/>
                <a:cs typeface="DIN Condensed Bold"/>
                <a:sym typeface="DIN Condensed Bold"/>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1pPr>
      <a:lvl2pPr marL="0" marR="0" indent="457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2pPr>
      <a:lvl3pPr marL="0" marR="0" indent="914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3pPr>
      <a:lvl4pPr marL="0" marR="0" indent="1371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4pPr>
      <a:lvl5pPr marL="0" marR="0" indent="18288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5pPr>
      <a:lvl6pPr marL="0" marR="0" indent="22860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6pPr>
      <a:lvl7pPr marL="0" marR="0" indent="2743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7pPr>
      <a:lvl8pPr marL="0" marR="0" indent="3200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8pPr>
      <a:lvl9pPr marL="0" marR="0" indent="3657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9pPr>
    </p:titleStyle>
    <p:bodyStyle>
      <a:lvl1pPr marL="0" marR="0" indent="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1pPr>
      <a:lvl2pPr marL="0" marR="0" indent="4572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2pPr>
      <a:lvl3pPr marL="0" marR="0" indent="9144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3pPr>
      <a:lvl4pPr marL="0" marR="0" indent="13716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4pPr>
      <a:lvl5pPr marL="0" marR="0" indent="18288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5pPr>
      <a:lvl6pPr marL="0" marR="0" indent="22860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6pPr>
      <a:lvl7pPr marL="0" marR="0" indent="27432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7pPr>
      <a:lvl8pPr marL="0" marR="0" indent="32004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8pPr>
      <a:lvl9pPr marL="0" marR="0" indent="36576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9pPr>
    </p:bodyStyle>
    <p:otherStyle>
      <a:lvl1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1pPr>
      <a:lvl2pPr marL="0" marR="0" indent="457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2pPr>
      <a:lvl3pPr marL="0" marR="0" indent="914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3pPr>
      <a:lvl4pPr marL="0" marR="0" indent="1371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4pPr>
      <a:lvl5pPr marL="0" marR="0" indent="18288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5pPr>
      <a:lvl6pPr marL="0" marR="0" indent="22860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6pPr>
      <a:lvl7pPr marL="0" marR="0" indent="2743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7pPr>
      <a:lvl8pPr marL="0" marR="0" indent="3200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8pPr>
      <a:lvl9pPr marL="0" marR="0" indent="3657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Изображение" descr="Изображение"/>
          <p:cNvPicPr>
            <a:picLocks noChangeAspect="1"/>
          </p:cNvPicPr>
          <p:nvPr>
            <p:ph type="pic" idx="21"/>
          </p:nvPr>
        </p:nvPicPr>
        <p:blipFill>
          <a:blip r:embed="rId2">
            <a:extLst/>
          </a:blip>
          <a:srcRect l="0" t="22106" r="14704" b="123"/>
          <a:stretch>
            <a:fillRect/>
          </a:stretch>
        </p:blipFill>
        <p:spPr>
          <a:xfrm>
            <a:off x="0" y="0"/>
            <a:ext cx="24384000" cy="13716000"/>
          </a:xfrm>
          <a:prstGeom prst="rect">
            <a:avLst/>
          </a:prstGeom>
        </p:spPr>
      </p:pic>
      <p:sp>
        <p:nvSpPr>
          <p:cNvPr id="173" name="Al Farabi University               Department of fundamental medicine         Anatomy and Physiology       MD.Seidinova Aigerim"/>
          <p:cNvSpPr txBox="1"/>
          <p:nvPr>
            <p:ph type="body" idx="22"/>
          </p:nvPr>
        </p:nvSpPr>
        <p:spPr>
          <a:xfrm>
            <a:off x="571500" y="12273309"/>
            <a:ext cx="23114000" cy="551195"/>
          </a:xfrm>
          <a:prstGeom prst="rect">
            <a:avLst/>
          </a:prstGeom>
          <a:extLst>
            <a:ext uri="{C572A759-6A51-4108-AA02-DFA0A04FC94B}">
              <ma14:wrappingTextBoxFlag xmlns:ma14="http://schemas.microsoft.com/office/mac/drawingml/2011/main" val="1"/>
            </a:ext>
          </a:extLst>
        </p:spPr>
        <p:txBody>
          <a:bodyPr/>
          <a:lstStyle>
            <a:lvl1pPr>
              <a:defRPr>
                <a:solidFill>
                  <a:schemeClr val="accent4"/>
                </a:solidFill>
              </a:defRPr>
            </a:lvl1pPr>
          </a:lstStyle>
          <a:p>
            <a:pPr/>
            <a:r>
              <a:t>      Al Farabi University               Department of fundamental medicine         Anatomy and Physiology       MD.Seidinova Aigerim </a:t>
            </a:r>
          </a:p>
        </p:txBody>
      </p:sp>
      <p:sp>
        <p:nvSpPr>
          <p:cNvPr id="174" name="Eicosanoids and Other Signaling Molecules"/>
          <p:cNvSpPr txBox="1"/>
          <p:nvPr>
            <p:ph type="body" sz="quarter" idx="1"/>
          </p:nvPr>
        </p:nvSpPr>
        <p:spPr>
          <a:prstGeom prst="rect">
            <a:avLst/>
          </a:prstGeom>
        </p:spPr>
        <p:txBody>
          <a:bodyPr/>
          <a:lstStyle/>
          <a:p>
            <a:pPr defTabSz="457200">
              <a:lnSpc>
                <a:spcPct val="100000"/>
              </a:lnSpc>
              <a:spcBef>
                <a:spcPts val="1200"/>
              </a:spcBef>
              <a:defRPr b="1" spc="0" sz="4866">
                <a:solidFill>
                  <a:schemeClr val="accent6"/>
                </a:solidFill>
                <a:latin typeface="Times Roman"/>
                <a:ea typeface="Times Roman"/>
                <a:cs typeface="Times Roman"/>
                <a:sym typeface="Times Roman"/>
              </a:defRPr>
            </a:pPr>
            <a:r>
              <a:rPr sz="5766">
                <a:solidFill>
                  <a:srgbClr val="FF2F92"/>
                </a:solidFill>
              </a:rPr>
              <a:t>Eicosanoids and Other Signaling Molecules</a:t>
            </a:r>
            <a:r>
              <a:t> </a:t>
            </a:r>
            <a:endParaRPr b="0" sz="1200">
              <a:solidFill>
                <a:srgbClr val="000000"/>
              </a:solidFill>
            </a:endParaRPr>
          </a:p>
        </p:txBody>
      </p:sp>
      <p:sp>
        <p:nvSpPr>
          <p:cNvPr id="175"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76"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77" name="Stress and Adaptation"/>
          <p:cNvSpPr txBox="1"/>
          <p:nvPr>
            <p:ph type="title"/>
          </p:nvPr>
        </p:nvSpPr>
        <p:spPr>
          <a:xfrm>
            <a:off x="571500" y="8978912"/>
            <a:ext cx="23241000" cy="2641601"/>
          </a:xfrm>
          <a:prstGeom prst="rect">
            <a:avLst/>
          </a:prstGeom>
        </p:spPr>
        <p:txBody>
          <a:bodyPr/>
          <a:lstStyle/>
          <a:p>
            <a:pPr/>
            <a:r>
              <a:t>Stress and Adaptation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After a few hours, glycogen reserves are exhausted, yet the nervous system continues to demand glucose.…"/>
          <p:cNvSpPr txBox="1"/>
          <p:nvPr>
            <p:ph type="body" idx="1"/>
          </p:nvPr>
        </p:nvSpPr>
        <p:spPr>
          <a:xfrm>
            <a:off x="571500" y="2403257"/>
            <a:ext cx="23241000" cy="9198193"/>
          </a:xfrm>
          <a:prstGeom prst="rect">
            <a:avLst/>
          </a:prstGeom>
        </p:spPr>
        <p:txBody>
          <a:bodyPr/>
          <a:lstStyle/>
          <a:p>
            <a:pPr marL="456471" indent="-456471" algn="just" defTabSz="388620">
              <a:lnSpc>
                <a:spcPct val="100000"/>
              </a:lnSpc>
              <a:spcBef>
                <a:spcPts val="1000"/>
              </a:spcBef>
              <a:defRPr spc="0" sz="4193">
                <a:latin typeface="Times Roman"/>
                <a:ea typeface="Times Roman"/>
                <a:cs typeface="Times Roman"/>
                <a:sym typeface="Times Roman"/>
              </a:defRPr>
            </a:pPr>
            <a:r>
              <a:t>After a few hours, </a:t>
            </a:r>
            <a:r>
              <a:rPr b="1" i="1" u="sng"/>
              <a:t>glycogen</a:t>
            </a:r>
            <a:r>
              <a:rPr i="1"/>
              <a:t> </a:t>
            </a:r>
            <a:r>
              <a:t>reserves are exhausted, yet the nervous system continues to demand glucose. </a:t>
            </a:r>
          </a:p>
          <a:p>
            <a:pPr marL="456471" indent="-456471" algn="just" defTabSz="388620">
              <a:lnSpc>
                <a:spcPct val="100000"/>
              </a:lnSpc>
              <a:spcBef>
                <a:spcPts val="1000"/>
              </a:spcBef>
              <a:defRPr spc="0" sz="4193">
                <a:latin typeface="Times Roman"/>
                <a:ea typeface="Times Roman"/>
                <a:cs typeface="Times Roman"/>
                <a:sym typeface="Times Roman"/>
              </a:defRPr>
            </a:pPr>
            <a:r>
              <a:t>If a stressful situation is not resolved before the glycogen is gone, the body enters the </a:t>
            </a:r>
            <a:r>
              <a:rPr b="1"/>
              <a:t>stage of resistance, </a:t>
            </a:r>
            <a:r>
              <a:t>in which the first priority is to provide </a:t>
            </a:r>
            <a:r>
              <a:rPr i="1"/>
              <a:t>alternative fuels for metabolism</a:t>
            </a:r>
            <a:r>
              <a:t>. </a:t>
            </a:r>
          </a:p>
          <a:p>
            <a:pPr marL="456471" indent="-456471" algn="just" defTabSz="388620">
              <a:lnSpc>
                <a:spcPct val="100000"/>
              </a:lnSpc>
              <a:spcBef>
                <a:spcPts val="1000"/>
              </a:spcBef>
              <a:defRPr spc="0" sz="4193">
                <a:latin typeface="Times Roman"/>
                <a:ea typeface="Times Roman"/>
                <a:cs typeface="Times Roman"/>
                <a:sym typeface="Times Roman"/>
              </a:defRPr>
            </a:pPr>
            <a:r>
              <a:t>This stage is dominated by </a:t>
            </a:r>
            <a:r>
              <a:rPr b="1" i="1"/>
              <a:t>cortisol.</a:t>
            </a:r>
            <a:r>
              <a:t> </a:t>
            </a:r>
          </a:p>
          <a:p>
            <a:pPr marL="456471" indent="-456471" algn="just" defTabSz="388620">
              <a:lnSpc>
                <a:spcPct val="100000"/>
              </a:lnSpc>
              <a:spcBef>
                <a:spcPts val="1000"/>
              </a:spcBef>
              <a:defRPr spc="0" sz="4193">
                <a:latin typeface="Times Roman"/>
                <a:ea typeface="Times Roman"/>
                <a:cs typeface="Times Roman"/>
                <a:sym typeface="Times Roman"/>
              </a:defRPr>
            </a:pPr>
            <a:r>
              <a:t>The hypothalamus secretes </a:t>
            </a:r>
            <a:r>
              <a:rPr i="1"/>
              <a:t>corticotropin-releasing hormone (CRH)</a:t>
            </a:r>
            <a:r>
              <a:t>; </a:t>
            </a:r>
          </a:p>
          <a:p>
            <a:pPr marL="456471" indent="-456471" algn="just" defTabSz="388620">
              <a:lnSpc>
                <a:spcPct val="100000"/>
              </a:lnSpc>
              <a:spcBef>
                <a:spcPts val="1000"/>
              </a:spcBef>
              <a:defRPr spc="0" sz="4193">
                <a:latin typeface="Times Roman"/>
                <a:ea typeface="Times Roman"/>
                <a:cs typeface="Times Roman"/>
                <a:sym typeface="Times Roman"/>
              </a:defRPr>
            </a:pPr>
            <a:r>
              <a:t>the pituitary responds by secreting </a:t>
            </a:r>
            <a:r>
              <a:rPr i="1"/>
              <a:t>adrenocorticotropic hormone (ACTH)</a:t>
            </a:r>
            <a:r>
              <a:t>; </a:t>
            </a:r>
          </a:p>
          <a:p>
            <a:pPr marL="456471" indent="-456471" algn="just" defTabSz="388620">
              <a:lnSpc>
                <a:spcPct val="100000"/>
              </a:lnSpc>
              <a:spcBef>
                <a:spcPts val="1000"/>
              </a:spcBef>
              <a:defRPr spc="0" sz="4193">
                <a:latin typeface="Times Roman"/>
                <a:ea typeface="Times Roman"/>
                <a:cs typeface="Times Roman"/>
                <a:sym typeface="Times Roman"/>
              </a:defRPr>
            </a:pPr>
            <a:r>
              <a:t>and this, in turn, stimulates the adrenal cortex to secrete </a:t>
            </a:r>
            <a:r>
              <a:rPr i="1"/>
              <a:t>cortisol and other glucocorticoids.</a:t>
            </a:r>
            <a:r>
              <a:t> </a:t>
            </a:r>
          </a:p>
          <a:p>
            <a:pPr marL="456471" indent="-456471" algn="just" defTabSz="388620">
              <a:lnSpc>
                <a:spcPct val="100000"/>
              </a:lnSpc>
              <a:spcBef>
                <a:spcPts val="1000"/>
              </a:spcBef>
              <a:defRPr spc="0" sz="4193">
                <a:latin typeface="Times Roman"/>
                <a:ea typeface="Times Roman"/>
                <a:cs typeface="Times Roman"/>
                <a:sym typeface="Times Roman"/>
              </a:defRPr>
            </a:pPr>
            <a:r>
              <a:rPr i="1"/>
              <a:t>Cortisol </a:t>
            </a:r>
            <a:r>
              <a:t>promotes the breakdown of </a:t>
            </a:r>
            <a:r>
              <a:rPr i="1"/>
              <a:t>fat and protein into glycerol, fatty acids, and amino acids, </a:t>
            </a:r>
            <a:r>
              <a:t>providing the liver with raw material for gluconeogenesis. </a:t>
            </a:r>
          </a:p>
          <a:p>
            <a:pPr marL="456471" indent="-456471" algn="just" defTabSz="388620">
              <a:lnSpc>
                <a:spcPct val="100000"/>
              </a:lnSpc>
              <a:spcBef>
                <a:spcPts val="1000"/>
              </a:spcBef>
              <a:defRPr spc="0" sz="4193">
                <a:latin typeface="Times Roman"/>
                <a:ea typeface="Times Roman"/>
                <a:cs typeface="Times Roman"/>
                <a:sym typeface="Times Roman"/>
              </a:defRPr>
            </a:pPr>
            <a:r>
              <a:t>Cortisol inhibits glucose uptake by most organs and thus has a glucose-sparing effect. It also inhibits protein synthesis, leaving the free amino acids available for gluconeogenesis. </a:t>
            </a:r>
            <a:endParaRPr sz="1020"/>
          </a:p>
        </p:txBody>
      </p:sp>
      <p:sp>
        <p:nvSpPr>
          <p:cNvPr id="203" name="The Stage of Resistance"/>
          <p:cNvSpPr txBox="1"/>
          <p:nvPr>
            <p:ph type="title"/>
          </p:nvPr>
        </p:nvSpPr>
        <p:spPr>
          <a:prstGeom prst="rect">
            <a:avLst/>
          </a:prstGeom>
        </p:spPr>
        <p:txBody>
          <a:bodyPr/>
          <a:lstStyle>
            <a:lvl1pPr defTabSz="457200">
              <a:lnSpc>
                <a:spcPct val="100000"/>
              </a:lnSpc>
              <a:spcBef>
                <a:spcPts val="1200"/>
              </a:spcBef>
              <a:defRPr spc="0" sz="6833">
                <a:solidFill>
                  <a:schemeClr val="accent1">
                    <a:satOff val="-16194"/>
                    <a:lumOff val="-23324"/>
                  </a:schemeClr>
                </a:solidFill>
                <a:latin typeface="Times Roman"/>
                <a:ea typeface="Times Roman"/>
                <a:cs typeface="Times Roman"/>
                <a:sym typeface="Times Roman"/>
              </a:defRPr>
            </a:lvl1pPr>
          </a:lstStyle>
          <a:p>
            <a:pPr/>
            <a:r>
              <a:t>The Stage of Resistance </a:t>
            </a:r>
            <a:endParaRPr sz="1200">
              <a:solidFill>
                <a:srgbClr val="000000"/>
              </a:solidFill>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Excessive cortisol secretion (or medical use of hydrocortisone) can, have some adverse effects:…"/>
          <p:cNvSpPr txBox="1"/>
          <p:nvPr>
            <p:ph type="body" idx="1"/>
          </p:nvPr>
        </p:nvSpPr>
        <p:spPr>
          <a:xfrm>
            <a:off x="2990405" y="1321557"/>
            <a:ext cx="18403190" cy="10279893"/>
          </a:xfrm>
          <a:prstGeom prst="rect">
            <a:avLst/>
          </a:prstGeom>
        </p:spPr>
        <p:txBody>
          <a:bodyPr/>
          <a:lstStyle/>
          <a:p>
            <a:pPr marL="420623" indent="-420623" defTabSz="759459">
              <a:spcBef>
                <a:spcPts val="3300"/>
              </a:spcBef>
              <a:defRPr b="1" spc="-45" sz="4508" u="sng"/>
            </a:pPr>
            <a:r>
              <a:rPr u="none"/>
              <a:t>Excessive cortisol secretion (or medical use of hydrocortisone) can, have some adverse effects:</a:t>
            </a:r>
          </a:p>
          <a:p>
            <a:pPr marL="420623" indent="-420623" defTabSz="759459">
              <a:spcBef>
                <a:spcPts val="3300"/>
              </a:spcBef>
              <a:defRPr spc="-56" sz="5612">
                <a:latin typeface="Calibri"/>
                <a:ea typeface="Calibri"/>
                <a:cs typeface="Calibri"/>
                <a:sym typeface="Calibri"/>
              </a:defRPr>
            </a:pPr>
            <a:r>
              <a:rPr b="1"/>
              <a:t>Cortisol suppresses</a:t>
            </a:r>
            <a:r>
              <a:t> the secretion of sex hormones such as </a:t>
            </a:r>
            <a:r>
              <a:rPr b="1"/>
              <a:t>estrogen, testosterone, and luteinizing hormone,</a:t>
            </a:r>
            <a:r>
              <a:t> causing disturbances of fertility and sexual function. </a:t>
            </a:r>
          </a:p>
          <a:p>
            <a:pPr marL="420623" indent="-420623" defTabSz="759459">
              <a:spcBef>
                <a:spcPts val="3300"/>
              </a:spcBef>
              <a:defRPr spc="-56" sz="5612">
                <a:latin typeface="Calibri"/>
                <a:ea typeface="Calibri"/>
                <a:cs typeface="Calibri"/>
                <a:sym typeface="Calibri"/>
              </a:defRPr>
            </a:pPr>
            <a:r>
              <a:t>Long-term elevation of cortisol secretion compromises one’s immunity </a:t>
            </a:r>
          </a:p>
          <a:p>
            <a:pPr marL="420623" indent="-420623" defTabSz="759459">
              <a:spcBef>
                <a:spcPts val="3300"/>
              </a:spcBef>
              <a:defRPr spc="-56" sz="5612">
                <a:latin typeface="Calibri"/>
                <a:ea typeface="Calibri"/>
                <a:cs typeface="Calibri"/>
                <a:sym typeface="Calibri"/>
              </a:defRPr>
            </a:pPr>
            <a:r>
              <a:t>It </a:t>
            </a:r>
            <a:r>
              <a:rPr b="1"/>
              <a:t>inhibits</a:t>
            </a:r>
            <a:r>
              <a:t> the synthesis of protective leukotrienes and prostaglandins, suppresses antibody production, and kills immature </a:t>
            </a:r>
            <a:r>
              <a:rPr b="1"/>
              <a:t>T and B cells </a:t>
            </a:r>
          </a:p>
          <a:p>
            <a:pPr marL="420623" indent="-420623" defTabSz="759459">
              <a:spcBef>
                <a:spcPts val="3300"/>
              </a:spcBef>
              <a:defRPr spc="-56" sz="5612">
                <a:latin typeface="Calibri"/>
                <a:ea typeface="Calibri"/>
                <a:cs typeface="Calibri"/>
                <a:sym typeface="Calibri"/>
              </a:defRPr>
            </a:pPr>
            <a:r>
              <a:t>Wounds heal poorly, and a person under chronic stress is more susceptible to infections and some forms of cancer.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stage of exhaustion sets in, often marked by rapid decline and death. With its fat stores gone, the body now relies primarily on protein break-down to meet its energy needs. Thus, there is a progressive wasting away of the muscles and weakening of th"/>
          <p:cNvSpPr txBox="1"/>
          <p:nvPr>
            <p:ph type="body" idx="1"/>
          </p:nvPr>
        </p:nvSpPr>
        <p:spPr>
          <a:xfrm>
            <a:off x="1829875" y="2467993"/>
            <a:ext cx="18036104" cy="9375153"/>
          </a:xfrm>
          <a:prstGeom prst="rect">
            <a:avLst/>
          </a:prstGeom>
        </p:spPr>
        <p:txBody>
          <a:bodyPr/>
          <a:lstStyle/>
          <a:p>
            <a:pPr marL="411479" indent="-411479" defTabSz="742950">
              <a:spcBef>
                <a:spcPts val="3200"/>
              </a:spcBef>
              <a:defRPr spc="-41" sz="4140"/>
            </a:pPr>
            <a:r>
              <a:t>The stage of exhaustion sets in, often marked by rapid decline and death. With its fat stores gone, the body now relies primarily on protein break-down to meet its energy needs. Thus, there is a progressive wasting away of the muscles and weakening of the body. </a:t>
            </a:r>
          </a:p>
          <a:p>
            <a:pPr marL="411479" indent="-411479" defTabSz="742950">
              <a:spcBef>
                <a:spcPts val="3200"/>
              </a:spcBef>
              <a:defRPr spc="-41" sz="4140"/>
            </a:pPr>
            <a:r>
              <a:t>After prolonged stimulation, the adrenal cortex may stop producing glucocorticoids, making it all the more difficult to maintain glucose homeostasis. </a:t>
            </a:r>
          </a:p>
          <a:p>
            <a:pPr marL="411479" indent="-411479" defTabSz="742950">
              <a:spcBef>
                <a:spcPts val="3200"/>
              </a:spcBef>
              <a:defRPr spc="-41" sz="4140"/>
            </a:pPr>
            <a:r>
              <a:t>Aldosterone sometimes promotes so much water retention that it creates a state of hypertension, and while it conserves sodium, it hastens the elimination of potassium and hydrogen ions. </a:t>
            </a:r>
          </a:p>
          <a:p>
            <a:pPr marL="411479" indent="-411479" defTabSz="742950">
              <a:spcBef>
                <a:spcPts val="3200"/>
              </a:spcBef>
              <a:defRPr spc="-41" sz="4140"/>
            </a:pPr>
            <a:r>
              <a:t>This creates a state of hypokalemia (potassium deficiency in the blood) and alkalosis (excessively high blood pH), resulting in nervous and muscular system dysfunctions. </a:t>
            </a:r>
          </a:p>
          <a:p>
            <a:pPr marL="411479" indent="-411479" defTabSz="742950">
              <a:spcBef>
                <a:spcPts val="3200"/>
              </a:spcBef>
              <a:defRPr spc="-41" sz="4140"/>
            </a:pPr>
            <a:r>
              <a:t>Death frequently results from heart failure, kidney failure, or overwhelming infection.</a:t>
            </a:r>
          </a:p>
        </p:txBody>
      </p:sp>
      <p:sp>
        <p:nvSpPr>
          <p:cNvPr id="208" name="The Stage of Exhaustion"/>
          <p:cNvSpPr txBox="1"/>
          <p:nvPr>
            <p:ph type="title"/>
          </p:nvPr>
        </p:nvSpPr>
        <p:spPr>
          <a:xfrm>
            <a:off x="2186020" y="723710"/>
            <a:ext cx="12015783" cy="1414480"/>
          </a:xfrm>
          <a:prstGeom prst="rect">
            <a:avLst/>
          </a:prstGeom>
        </p:spPr>
        <p:txBody>
          <a:bodyPr/>
          <a:lstStyle>
            <a:lvl1pPr defTabSz="457200">
              <a:lnSpc>
                <a:spcPct val="100000"/>
              </a:lnSpc>
              <a:spcBef>
                <a:spcPts val="1200"/>
              </a:spcBef>
              <a:defRPr spc="0" sz="6133">
                <a:solidFill>
                  <a:schemeClr val="accent1">
                    <a:satOff val="-16194"/>
                    <a:lumOff val="-23324"/>
                  </a:schemeClr>
                </a:solidFill>
                <a:latin typeface="Times Roman"/>
                <a:ea typeface="Times Roman"/>
                <a:cs typeface="Times Roman"/>
                <a:sym typeface="Times Roman"/>
              </a:defRPr>
            </a:lvl1pPr>
          </a:lstStyle>
          <a:p>
            <a:pPr/>
            <a:r>
              <a:t>The Stage of Exhaustion </a:t>
            </a:r>
            <a:endParaRPr sz="1200">
              <a:solidFill>
                <a:srgbClr val="000000"/>
              </a:solidFill>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After the qualifying round, trainees and dance couples who had experience in performing at prestigious competitions were admitted to the international ballroom dance competition. Before the performance, adrenaline levels increased in both groups, some of"/>
          <p:cNvSpPr txBox="1"/>
          <p:nvPr>
            <p:ph type="body" idx="1"/>
          </p:nvPr>
        </p:nvSpPr>
        <p:spPr>
          <a:prstGeom prst="rect">
            <a:avLst/>
          </a:prstGeom>
        </p:spPr>
        <p:txBody>
          <a:bodyPr numCol="2" spcCol="1162050"/>
          <a:lstStyle/>
          <a:p>
            <a:pPr marL="457199" indent="-457199" algn="just">
              <a:lnSpc>
                <a:spcPct val="100000"/>
              </a:lnSpc>
              <a:defRPr spc="-52" sz="5300">
                <a:latin typeface="Times Roman"/>
                <a:ea typeface="Times Roman"/>
                <a:cs typeface="Times Roman"/>
                <a:sym typeface="Times Roman"/>
              </a:defRPr>
            </a:pPr>
            <a:r>
              <a:t>After the qualifying round, trainees and dance couples who had experience in performing at prestigious competitions were admitted to the international ballroom dance competition. Before the performance, adrenaline levels increased in both groups, some of the trainees had a 10-fold increase. </a:t>
            </a:r>
          </a:p>
          <a:p>
            <a:pPr marL="457199" indent="-457199" algn="just">
              <a:defRPr spc="-52" sz="5300">
                <a:latin typeface="Times Roman"/>
                <a:ea typeface="Times Roman"/>
                <a:cs typeface="Times Roman"/>
                <a:sym typeface="Times Roman"/>
              </a:defRPr>
            </a:pPr>
            <a:r>
              <a:t>What physiological and metabolic effects does adrenaline have on target organs? </a:t>
            </a:r>
          </a:p>
          <a:p>
            <a:pPr marL="457199" indent="-457199" algn="just">
              <a:defRPr spc="-52" sz="5300">
                <a:latin typeface="Times Roman"/>
                <a:ea typeface="Times Roman"/>
                <a:cs typeface="Times Roman"/>
                <a:sym typeface="Times Roman"/>
              </a:defRPr>
            </a:pPr>
            <a:r>
              <a:t>How does the glucose level change with an increase in the concentration of adrenaline in the blood?</a:t>
            </a:r>
          </a:p>
        </p:txBody>
      </p:sp>
      <p:sp>
        <p:nvSpPr>
          <p:cNvPr id="211" name="Case-study"/>
          <p:cNvSpPr txBox="1"/>
          <p:nvPr>
            <p:ph type="title"/>
          </p:nvPr>
        </p:nvSpPr>
        <p:spPr>
          <a:xfrm>
            <a:off x="1730405" y="961140"/>
            <a:ext cx="8719318" cy="1951019"/>
          </a:xfrm>
          <a:prstGeom prst="rect">
            <a:avLst/>
          </a:prstGeom>
        </p:spPr>
        <p:txBody>
          <a:bodyPr/>
          <a:lstStyle/>
          <a:p>
            <a:pPr/>
            <a:r>
              <a:t>Case-study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xpected Learning Outcomes…"/>
          <p:cNvSpPr txBox="1"/>
          <p:nvPr>
            <p:ph type="body" idx="1"/>
          </p:nvPr>
        </p:nvSpPr>
        <p:spPr>
          <a:xfrm>
            <a:off x="571500" y="3009495"/>
            <a:ext cx="23241000" cy="7697010"/>
          </a:xfrm>
          <a:prstGeom prst="rect">
            <a:avLst/>
          </a:prstGeom>
        </p:spPr>
        <p:txBody>
          <a:bodyPr/>
          <a:lstStyle/>
          <a:p>
            <a:pPr marL="0" indent="0" defTabSz="457200">
              <a:lnSpc>
                <a:spcPct val="100000"/>
              </a:lnSpc>
              <a:spcBef>
                <a:spcPts val="1200"/>
              </a:spcBef>
              <a:buClrTx/>
              <a:buSzTx/>
              <a:buNone/>
              <a:defRPr b="1" spc="0" sz="1866">
                <a:solidFill>
                  <a:srgbClr val="CC0A0A"/>
                </a:solidFill>
                <a:latin typeface="Times Roman"/>
                <a:ea typeface="Times Roman"/>
                <a:cs typeface="Times Roman"/>
                <a:sym typeface="Times Roman"/>
              </a:defRPr>
            </a:pPr>
            <a:endParaRPr b="0" sz="1200">
              <a:solidFill>
                <a:srgbClr val="000000"/>
              </a:solidFill>
            </a:endParaRPr>
          </a:p>
          <a:p>
            <a:pPr marL="0" indent="0" defTabSz="457200">
              <a:lnSpc>
                <a:spcPct val="100000"/>
              </a:lnSpc>
              <a:spcBef>
                <a:spcPts val="1200"/>
              </a:spcBef>
              <a:buClrTx/>
              <a:buSzTx/>
              <a:buNone/>
              <a:defRPr spc="0" sz="5500">
                <a:latin typeface="Times Roman"/>
                <a:ea typeface="Times Roman"/>
                <a:cs typeface="Times Roman"/>
                <a:sym typeface="Times Roman"/>
              </a:defRPr>
            </a:pPr>
            <a:r>
              <a:t>Expected Learning Outcomes </a:t>
            </a:r>
          </a:p>
          <a:p>
            <a:pPr marL="0" indent="0" defTabSz="457200">
              <a:lnSpc>
                <a:spcPct val="100000"/>
              </a:lnSpc>
              <a:spcBef>
                <a:spcPts val="1200"/>
              </a:spcBef>
              <a:buClrTx/>
              <a:buSzTx/>
              <a:buNone/>
              <a:defRPr spc="0" sz="5500">
                <a:latin typeface="Times Roman"/>
                <a:ea typeface="Times Roman"/>
                <a:cs typeface="Times Roman"/>
                <a:sym typeface="Times Roman"/>
              </a:defRPr>
            </a:pPr>
            <a:r>
              <a:t>When you have completed this section, you should be able to:</a:t>
            </a:r>
          </a:p>
          <a:p>
            <a:pPr marL="0" indent="0" defTabSz="457200">
              <a:lnSpc>
                <a:spcPct val="100000"/>
              </a:lnSpc>
              <a:spcBef>
                <a:spcPts val="1200"/>
              </a:spcBef>
              <a:buClrTx/>
              <a:buSzTx/>
              <a:buNone/>
              <a:defRPr spc="0" sz="5500">
                <a:latin typeface="Times Roman"/>
                <a:ea typeface="Times Roman"/>
                <a:cs typeface="Times Roman"/>
                <a:sym typeface="Times Roman"/>
              </a:defRPr>
            </a:pPr>
            <a:r>
              <a:t> </a:t>
            </a:r>
          </a:p>
          <a:p>
            <a:pPr marL="0" indent="0" defTabSz="457200">
              <a:lnSpc>
                <a:spcPct val="100000"/>
              </a:lnSpc>
              <a:spcBef>
                <a:spcPts val="1200"/>
              </a:spcBef>
              <a:buClrTx/>
              <a:buSzTx/>
              <a:buNone/>
              <a:defRPr i="1" spc="0" sz="5500">
                <a:latin typeface="Times Roman"/>
                <a:ea typeface="Times Roman"/>
                <a:cs typeface="Times Roman"/>
                <a:sym typeface="Times Roman"/>
              </a:defRPr>
            </a:pPr>
            <a:r>
              <a:t>a. explain what eicosanoids are and how they are produced; </a:t>
            </a:r>
          </a:p>
          <a:p>
            <a:pPr marL="0" indent="0" defTabSz="457200">
              <a:lnSpc>
                <a:spcPct val="100000"/>
              </a:lnSpc>
              <a:spcBef>
                <a:spcPts val="1200"/>
              </a:spcBef>
              <a:buClrTx/>
              <a:buSzTx/>
              <a:buNone/>
              <a:defRPr i="1" spc="0" sz="5500">
                <a:latin typeface="Times Roman"/>
                <a:ea typeface="Times Roman"/>
                <a:cs typeface="Times Roman"/>
                <a:sym typeface="Times Roman"/>
              </a:defRPr>
            </a:pPr>
            <a:r>
              <a:t>b. identify some classes and functions of eicosanoids; and</a:t>
            </a:r>
            <a:br/>
            <a:r>
              <a:t>c. describe several physiological roles of prostaglandins. </a:t>
            </a:r>
            <a:endParaRPr sz="1200"/>
          </a:p>
        </p:txBody>
      </p:sp>
      <p:sp>
        <p:nvSpPr>
          <p:cNvPr id="214" name="Eicosanoids and Other Signaling Molecules"/>
          <p:cNvSpPr txBox="1"/>
          <p:nvPr>
            <p:ph type="title"/>
          </p:nvPr>
        </p:nvSpPr>
        <p:spPr>
          <a:xfrm>
            <a:off x="3515624" y="1080139"/>
            <a:ext cx="15451647" cy="1951019"/>
          </a:xfrm>
          <a:prstGeom prst="rect">
            <a:avLst/>
          </a:prstGeom>
        </p:spPr>
        <p:txBody>
          <a:bodyPr/>
          <a:lstStyle>
            <a:lvl1pPr defTabSz="457200">
              <a:lnSpc>
                <a:spcPct val="100000"/>
              </a:lnSpc>
              <a:spcBef>
                <a:spcPts val="1200"/>
              </a:spcBef>
              <a:defRPr spc="0" sz="6366">
                <a:solidFill>
                  <a:srgbClr val="CC0A0A"/>
                </a:solidFill>
                <a:latin typeface="Times Roman"/>
                <a:ea typeface="Times Roman"/>
                <a:cs typeface="Times Roman"/>
                <a:sym typeface="Times Roman"/>
              </a:defRPr>
            </a:lvl1pPr>
          </a:lstStyle>
          <a:p>
            <a:pPr/>
            <a:r>
              <a:t>Eicosanoids and Other Signaling Molecules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he eicosanoids are an important family of paracrine secretions.…"/>
          <p:cNvSpPr txBox="1"/>
          <p:nvPr>
            <p:ph type="body" idx="1"/>
          </p:nvPr>
        </p:nvSpPr>
        <p:spPr>
          <a:xfrm>
            <a:off x="2138534" y="3850514"/>
            <a:ext cx="20302811" cy="7051962"/>
          </a:xfrm>
          <a:prstGeom prst="rect">
            <a:avLst/>
          </a:prstGeom>
        </p:spPr>
        <p:txBody>
          <a:bodyPr/>
          <a:lstStyle/>
          <a:p>
            <a:pPr/>
            <a:r>
              <a:rPr b="1"/>
              <a:t>The eicosanoids</a:t>
            </a:r>
            <a:r>
              <a:t> are an important family of paracrine secretions. </a:t>
            </a:r>
          </a:p>
          <a:p>
            <a:pPr/>
            <a:r>
              <a:t>They have 20-carbon backbones derived from a polyunsaturated fatty acid called arachidonic acid. </a:t>
            </a:r>
          </a:p>
          <a:p>
            <a:pPr/>
            <a:r>
              <a:t>Some peptide hormones and other stimuli liberate arachidonic acid from one of the phospholipids of the plasma membrane, and the following two enzymes then convert it to various eicosanoids.</a:t>
            </a:r>
          </a:p>
          <a:p>
            <a:pPr/>
            <a:r>
              <a:rPr b="1"/>
              <a:t>Lipoxygenase</a:t>
            </a:r>
            <a:r>
              <a:t> helps to convert arachidonic acid to </a:t>
            </a:r>
            <a:r>
              <a:rPr b="1"/>
              <a:t>leukotrienes</a:t>
            </a:r>
            <a:r>
              <a:t>, eicosanoids that mediate allergic and inflammatory reactions.      </a:t>
            </a:r>
          </a:p>
        </p:txBody>
      </p:sp>
      <p:sp>
        <p:nvSpPr>
          <p:cNvPr id="217" name="The eicosanoids"/>
          <p:cNvSpPr txBox="1"/>
          <p:nvPr>
            <p:ph type="title"/>
          </p:nvPr>
        </p:nvSpPr>
        <p:spPr>
          <a:xfrm>
            <a:off x="571500" y="629023"/>
            <a:ext cx="23241000" cy="1951019"/>
          </a:xfrm>
          <a:prstGeom prst="rect">
            <a:avLst/>
          </a:prstGeom>
        </p:spPr>
        <p:txBody>
          <a:bodyPr/>
          <a:lstStyle>
            <a:lvl1pPr algn="ctr">
              <a:defRPr>
                <a:solidFill>
                  <a:schemeClr val="accent1">
                    <a:satOff val="-16194"/>
                    <a:lumOff val="-23324"/>
                  </a:schemeClr>
                </a:solidFill>
              </a:defRPr>
            </a:lvl1pPr>
          </a:lstStyle>
          <a:p>
            <a:pPr/>
            <a:r>
              <a:t>The eicosanoids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he principal eicosanoid subgroups are:…"/>
          <p:cNvSpPr txBox="1"/>
          <p:nvPr>
            <p:ph type="body" idx="1"/>
          </p:nvPr>
        </p:nvSpPr>
        <p:spPr>
          <a:xfrm>
            <a:off x="571500" y="3527991"/>
            <a:ext cx="23241000" cy="7697009"/>
          </a:xfrm>
          <a:prstGeom prst="rect">
            <a:avLst/>
          </a:prstGeom>
        </p:spPr>
        <p:txBody>
          <a:bodyPr/>
          <a:lstStyle/>
          <a:p>
            <a:pPr marL="0" indent="0" defTabSz="457200">
              <a:lnSpc>
                <a:spcPct val="100000"/>
              </a:lnSpc>
              <a:spcBef>
                <a:spcPts val="0"/>
              </a:spcBef>
              <a:buClrTx/>
              <a:buSzTx/>
              <a:buNone/>
              <a:defRPr spc="0" sz="7100">
                <a:solidFill>
                  <a:srgbClr val="333333"/>
                </a:solidFill>
                <a:latin typeface="Calibri"/>
                <a:ea typeface="Calibri"/>
                <a:cs typeface="Calibri"/>
                <a:sym typeface="Calibri"/>
              </a:defRPr>
            </a:pPr>
          </a:p>
          <a:p>
            <a:pPr marL="0" indent="0" defTabSz="457200">
              <a:lnSpc>
                <a:spcPct val="100000"/>
              </a:lnSpc>
              <a:spcBef>
                <a:spcPts val="0"/>
              </a:spcBef>
              <a:buClrTx/>
              <a:buSzTx/>
              <a:buNone/>
              <a:defRPr spc="0" sz="7100">
                <a:solidFill>
                  <a:srgbClr val="333333"/>
                </a:solidFill>
                <a:latin typeface="Calibri"/>
                <a:ea typeface="Calibri"/>
                <a:cs typeface="Calibri"/>
                <a:sym typeface="Calibri"/>
              </a:defRPr>
            </a:pPr>
            <a:r>
              <a:t>The principal eicosanoid subgroups are: </a:t>
            </a:r>
          </a:p>
          <a:p>
            <a:pPr marL="0" indent="0" defTabSz="457200">
              <a:lnSpc>
                <a:spcPct val="100000"/>
              </a:lnSpc>
              <a:spcBef>
                <a:spcPts val="0"/>
              </a:spcBef>
              <a:buClrTx/>
              <a:buSzTx/>
              <a:buNone/>
              <a:defRPr spc="0" sz="7100">
                <a:solidFill>
                  <a:srgbClr val="333333"/>
                </a:solidFill>
                <a:latin typeface="Calibri"/>
                <a:ea typeface="Calibri"/>
                <a:cs typeface="Calibri"/>
                <a:sym typeface="Calibri"/>
              </a:defRPr>
            </a:pPr>
            <a:r>
              <a:t>—the </a:t>
            </a:r>
            <a:r>
              <a:rPr b="1"/>
              <a:t>leukotrienes</a:t>
            </a:r>
            <a:r>
              <a:t> </a:t>
            </a:r>
          </a:p>
          <a:p>
            <a:pPr marL="0" indent="0" defTabSz="457200">
              <a:lnSpc>
                <a:spcPct val="100000"/>
              </a:lnSpc>
              <a:spcBef>
                <a:spcPts val="0"/>
              </a:spcBef>
              <a:buClrTx/>
              <a:buSzTx/>
              <a:buNone/>
              <a:defRPr spc="0" sz="7100">
                <a:solidFill>
                  <a:srgbClr val="333333"/>
                </a:solidFill>
                <a:latin typeface="Calibri"/>
                <a:ea typeface="Calibri"/>
                <a:cs typeface="Calibri"/>
                <a:sym typeface="Calibri"/>
              </a:defRPr>
            </a:pPr>
            <a:r>
              <a:t>—and a group of cyclic molecules, including </a:t>
            </a:r>
          </a:p>
          <a:p>
            <a:pPr lvl="5" marL="3058885" indent="-772885" defTabSz="457200">
              <a:lnSpc>
                <a:spcPct val="100000"/>
              </a:lnSpc>
              <a:buClr>
                <a:schemeClr val="accent1"/>
              </a:buClr>
              <a:buSzPct val="100000"/>
              <a:buChar char="•"/>
              <a:tabLst/>
              <a:defRPr b="0" sz="7100">
                <a:solidFill>
                  <a:srgbClr val="333333"/>
                </a:solidFill>
                <a:latin typeface="Calibri"/>
                <a:ea typeface="Calibri"/>
                <a:cs typeface="Calibri"/>
                <a:sym typeface="Calibri"/>
              </a:defRPr>
            </a:pPr>
            <a:r>
              <a:rPr b="1"/>
              <a:t>prostaglandins, </a:t>
            </a:r>
            <a:endParaRPr b="1"/>
          </a:p>
          <a:p>
            <a:pPr lvl="5" marL="3058885" indent="-772885" defTabSz="457200">
              <a:lnSpc>
                <a:spcPct val="100000"/>
              </a:lnSpc>
              <a:buClr>
                <a:schemeClr val="accent1"/>
              </a:buClr>
              <a:buSzPct val="100000"/>
              <a:buChar char="•"/>
              <a:tabLst/>
              <a:defRPr b="0" sz="7100">
                <a:solidFill>
                  <a:srgbClr val="333333"/>
                </a:solidFill>
                <a:latin typeface="Calibri"/>
                <a:ea typeface="Calibri"/>
                <a:cs typeface="Calibri"/>
                <a:sym typeface="Calibri"/>
              </a:defRPr>
            </a:pPr>
            <a:r>
              <a:rPr b="1"/>
              <a:t>prostacyclin, </a:t>
            </a:r>
            <a:endParaRPr b="1"/>
          </a:p>
          <a:p>
            <a:pPr lvl="5" marL="3058885" indent="-772885" defTabSz="457200">
              <a:lnSpc>
                <a:spcPct val="100000"/>
              </a:lnSpc>
              <a:buClr>
                <a:schemeClr val="accent1"/>
              </a:buClr>
              <a:buSzPct val="100000"/>
              <a:buChar char="•"/>
              <a:tabLst/>
              <a:defRPr b="0" sz="7100">
                <a:solidFill>
                  <a:srgbClr val="333333"/>
                </a:solidFill>
                <a:latin typeface="Calibri"/>
                <a:ea typeface="Calibri"/>
                <a:cs typeface="Calibri"/>
                <a:sym typeface="Calibri"/>
              </a:defRPr>
            </a:pPr>
            <a:r>
              <a:rPr b="1"/>
              <a:t>and thromboxane.</a:t>
            </a:r>
          </a:p>
        </p:txBody>
      </p:sp>
      <p:sp>
        <p:nvSpPr>
          <p:cNvPr id="220" name="Classification"/>
          <p:cNvSpPr txBox="1"/>
          <p:nvPr>
            <p:ph type="title"/>
          </p:nvPr>
        </p:nvSpPr>
        <p:spPr>
          <a:xfrm>
            <a:off x="6127348" y="629023"/>
            <a:ext cx="10163463" cy="1951019"/>
          </a:xfrm>
          <a:prstGeom prst="rect">
            <a:avLst/>
          </a:prstGeom>
        </p:spPr>
        <p:txBody>
          <a:bodyPr/>
          <a:lstStyle/>
          <a:p>
            <a:pPr/>
            <a:r>
              <a:t>Classification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Eicosanoids function in diverse physiological systems and pathological processes such as:…"/>
          <p:cNvSpPr txBox="1"/>
          <p:nvPr>
            <p:ph type="body" idx="1"/>
          </p:nvPr>
        </p:nvSpPr>
        <p:spPr>
          <a:xfrm>
            <a:off x="819456" y="970553"/>
            <a:ext cx="21923359" cy="10981902"/>
          </a:xfrm>
          <a:prstGeom prst="rect">
            <a:avLst/>
          </a:prstGeom>
        </p:spPr>
        <p:txBody>
          <a:bodyPr/>
          <a:lstStyle/>
          <a:p>
            <a:pPr marL="0" indent="0" defTabSz="759459">
              <a:spcBef>
                <a:spcPts val="3300"/>
              </a:spcBef>
              <a:buClrTx/>
              <a:buSzTx/>
              <a:buNone/>
              <a:defRPr spc="-49" sz="4968">
                <a:latin typeface="Calibri"/>
                <a:ea typeface="Calibri"/>
                <a:cs typeface="Calibri"/>
                <a:sym typeface="Calibri"/>
              </a:defRPr>
            </a:pPr>
          </a:p>
          <a:p>
            <a:pPr marL="0" indent="0" defTabSz="759459">
              <a:spcBef>
                <a:spcPts val="3300"/>
              </a:spcBef>
              <a:buClrTx/>
              <a:buSzTx/>
              <a:buNone/>
              <a:defRPr spc="-49" sz="4968">
                <a:latin typeface="Calibri"/>
                <a:ea typeface="Calibri"/>
                <a:cs typeface="Calibri"/>
                <a:sym typeface="Calibri"/>
              </a:defRPr>
            </a:pPr>
            <a:r>
              <a:rPr b="1" spc="-68" sz="6808"/>
              <a:t>Eicosanoids function</a:t>
            </a:r>
            <a:r>
              <a:rPr spc="-68" sz="6808"/>
              <a:t> </a:t>
            </a:r>
            <a:r>
              <a:t>in diverse physiological systems and pathological processes such as: </a:t>
            </a:r>
          </a:p>
          <a:p>
            <a:pPr marL="420623" indent="-420623" defTabSz="759459">
              <a:spcBef>
                <a:spcPts val="3300"/>
              </a:spcBef>
              <a:defRPr i="1" spc="-49" sz="4968">
                <a:latin typeface="Calibri"/>
                <a:ea typeface="Calibri"/>
                <a:cs typeface="Calibri"/>
                <a:sym typeface="Calibri"/>
              </a:defRPr>
            </a:pPr>
            <a:r>
              <a:t>mounting or inhib</a:t>
            </a:r>
            <a:r>
              <a:t>iting inflammation, allergy, fever and other immune responses; </a:t>
            </a:r>
          </a:p>
          <a:p>
            <a:pPr marL="420623" indent="-420623" defTabSz="759459">
              <a:spcBef>
                <a:spcPts val="3300"/>
              </a:spcBef>
              <a:defRPr i="1" spc="-49" sz="4968">
                <a:latin typeface="Calibri"/>
                <a:ea typeface="Calibri"/>
                <a:cs typeface="Calibri"/>
                <a:sym typeface="Calibri"/>
              </a:defRPr>
            </a:pPr>
            <a:r>
              <a:t>regulating the abortion of pregnancy and normal childbirth; contributing to the perception of pain; </a:t>
            </a:r>
          </a:p>
          <a:p>
            <a:pPr marL="420623" indent="-420623" defTabSz="759459">
              <a:spcBef>
                <a:spcPts val="3300"/>
              </a:spcBef>
              <a:defRPr i="1" spc="-49" sz="4968">
                <a:latin typeface="Calibri"/>
                <a:ea typeface="Calibri"/>
                <a:cs typeface="Calibri"/>
                <a:sym typeface="Calibri"/>
              </a:defRPr>
            </a:pPr>
            <a:r>
              <a:t>regulating cell growth; </a:t>
            </a:r>
          </a:p>
          <a:p>
            <a:pPr marL="420623" indent="-420623" defTabSz="759459">
              <a:spcBef>
                <a:spcPts val="3300"/>
              </a:spcBef>
              <a:defRPr i="1" spc="-49" sz="4968">
                <a:latin typeface="Calibri"/>
                <a:ea typeface="Calibri"/>
                <a:cs typeface="Calibri"/>
                <a:sym typeface="Calibri"/>
              </a:defRPr>
            </a:pPr>
            <a:r>
              <a:t>controlling blood pressure; and modulating the regional flow of blood to tissues. </a:t>
            </a:r>
          </a:p>
          <a:p>
            <a:pPr marL="420623" indent="-420623" defTabSz="759459">
              <a:spcBef>
                <a:spcPts val="3300"/>
              </a:spcBef>
              <a:defRPr i="1" spc="-49" sz="4968">
                <a:latin typeface="Calibri"/>
                <a:ea typeface="Calibri"/>
                <a:cs typeface="Calibri"/>
                <a:sym typeface="Calibri"/>
              </a:defRPr>
            </a:pPr>
            <a:r>
              <a:t>In performing these roles, eicosanoids most often act </a:t>
            </a:r>
            <a:r>
              <a:rPr b="1"/>
              <a:t>as autocrine signaling agents </a:t>
            </a:r>
            <a:r>
              <a:t>to impact their cells of origin or </a:t>
            </a:r>
            <a:r>
              <a:rPr b="1"/>
              <a:t>as paracrine signaling </a:t>
            </a:r>
            <a:r>
              <a:t>agents to impact cells in the proximity of their cells of origin. </a:t>
            </a:r>
          </a:p>
          <a:p>
            <a:pPr marL="420623" indent="-420623" defTabSz="759459">
              <a:spcBef>
                <a:spcPts val="3300"/>
              </a:spcBef>
              <a:defRPr i="1" spc="-49" sz="4968">
                <a:latin typeface="Calibri"/>
                <a:ea typeface="Calibri"/>
                <a:cs typeface="Calibri"/>
                <a:sym typeface="Calibri"/>
              </a:defRPr>
            </a:pPr>
            <a:r>
              <a:t>Eicosanoids may also act </a:t>
            </a:r>
            <a:r>
              <a:rPr b="1"/>
              <a:t>as endocrine agents </a:t>
            </a:r>
            <a:r>
              <a:t>to control the function of distant cells.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Paracrine and autocrine messengers—chemical signals don’t travel in the blood but stay and exert their effects locally. Paracrine signals diffuse only to nearby cells in the same tissue.…"/>
          <p:cNvSpPr txBox="1"/>
          <p:nvPr>
            <p:ph type="body" idx="1"/>
          </p:nvPr>
        </p:nvSpPr>
        <p:spPr>
          <a:xfrm>
            <a:off x="2328477" y="2135824"/>
            <a:ext cx="19788626" cy="8779997"/>
          </a:xfrm>
          <a:prstGeom prst="rect">
            <a:avLst/>
          </a:prstGeom>
        </p:spPr>
        <p:txBody>
          <a:bodyPr/>
          <a:lstStyle/>
          <a:p>
            <a:pPr marL="457199" indent="-457199">
              <a:defRPr spc="-51" sz="5100"/>
            </a:pPr>
            <a:r>
              <a:rPr b="1"/>
              <a:t>Paracrine and autocrine messengers</a:t>
            </a:r>
            <a:r>
              <a:t>—chemical signals don’t travel in the blood but stay and exert their effects locally. Paracrine signals diffuse only to nearby cells in the same tissue. </a:t>
            </a:r>
          </a:p>
          <a:p>
            <a:pPr marL="457199" indent="-457199">
              <a:defRPr spc="-51" sz="5100"/>
            </a:pPr>
            <a:r>
              <a:rPr b="1"/>
              <a:t>Histamine</a:t>
            </a:r>
            <a:r>
              <a:t>, for example, is released by mast cells that lie alongside blood vessels in the connective tissues. It diffuses to the smooth muscle of the blood vessel, relaxing it and allowing vasodilation. </a:t>
            </a:r>
          </a:p>
          <a:p>
            <a:pPr marL="457199" indent="-457199">
              <a:defRPr spc="-51" sz="5100"/>
            </a:pPr>
            <a:r>
              <a:rPr b="1"/>
              <a:t>Catecholamines</a:t>
            </a:r>
            <a:r>
              <a:t> such as epinephrine diffuse from the adrenal medulla to the cortex to stimulate </a:t>
            </a:r>
            <a:r>
              <a:rPr b="1"/>
              <a:t>corticosterone secretion</a:t>
            </a:r>
            <a:r>
              <a:t>. Autocrine signals stimulate the same cell that secretes them.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For example, liver cells secrete a signaling molecule called hepcidin that controls our blood iron level.…"/>
          <p:cNvSpPr txBox="1"/>
          <p:nvPr>
            <p:ph type="body" idx="1"/>
          </p:nvPr>
        </p:nvSpPr>
        <p:spPr>
          <a:xfrm>
            <a:off x="2834684" y="2052358"/>
            <a:ext cx="19071612" cy="7625503"/>
          </a:xfrm>
          <a:prstGeom prst="rect">
            <a:avLst/>
          </a:prstGeom>
        </p:spPr>
        <p:txBody>
          <a:bodyPr/>
          <a:lstStyle/>
          <a:p>
            <a:pPr marL="434339" indent="-434339" defTabSz="784225">
              <a:spcBef>
                <a:spcPts val="3400"/>
              </a:spcBef>
              <a:defRPr spc="-49" sz="4940"/>
            </a:pPr>
            <a:r>
              <a:rPr i="1"/>
              <a:t>For example, </a:t>
            </a:r>
            <a:r>
              <a:t>liver cells secrete a signaling molecule called </a:t>
            </a:r>
            <a:r>
              <a:rPr b="1" i="1"/>
              <a:t>hepcidin </a:t>
            </a:r>
            <a:r>
              <a:t>that controls our blood iron level. </a:t>
            </a:r>
          </a:p>
          <a:p>
            <a:pPr marL="434339" indent="-434339" defTabSz="784225">
              <a:spcBef>
                <a:spcPts val="3400"/>
              </a:spcBef>
              <a:defRPr spc="-49" sz="4940"/>
            </a:pPr>
            <a:r>
              <a:t>Acting </a:t>
            </a:r>
            <a:r>
              <a:rPr b="1"/>
              <a:t>as a hormone</a:t>
            </a:r>
            <a:r>
              <a:t>, it travels in the blood to the small intestine and regulates its absorption of dietary iron. </a:t>
            </a:r>
          </a:p>
          <a:p>
            <a:pPr marL="434339" indent="-434339" defTabSz="784225">
              <a:spcBef>
                <a:spcPts val="3400"/>
              </a:spcBef>
              <a:defRPr spc="-49" sz="4940"/>
            </a:pPr>
            <a:r>
              <a:t>Acting </a:t>
            </a:r>
            <a:r>
              <a:rPr b="1"/>
              <a:t>as an autocrine signal</a:t>
            </a:r>
            <a:r>
              <a:t>, it also stimulates the very liver cells that secrete it and regulates their release of stored iron into the blood. </a:t>
            </a:r>
          </a:p>
          <a:p>
            <a:pPr marL="434339" indent="-434339" defTabSz="784225">
              <a:spcBef>
                <a:spcPts val="3400"/>
              </a:spcBef>
              <a:defRPr spc="-49" sz="4940"/>
            </a:pPr>
            <a:r>
              <a:t>Thus, a single chemical can be considered a hormone, paracrine, autocrine, or neurotransmitter depending on location and circumstances.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Learning Outcomes…"/>
          <p:cNvSpPr txBox="1"/>
          <p:nvPr>
            <p:ph type="body" idx="1"/>
          </p:nvPr>
        </p:nvSpPr>
        <p:spPr>
          <a:prstGeom prst="rect">
            <a:avLst/>
          </a:prstGeom>
        </p:spPr>
        <p:txBody>
          <a:bodyPr/>
          <a:lstStyle/>
          <a:p>
            <a:pPr marL="0" indent="0" defTabSz="457200">
              <a:lnSpc>
                <a:spcPct val="100000"/>
              </a:lnSpc>
              <a:spcBef>
                <a:spcPts val="1200"/>
              </a:spcBef>
              <a:buClrTx/>
              <a:buSzTx/>
              <a:buNone/>
              <a:defRPr b="1" spc="0" sz="5400">
                <a:latin typeface="Calibri"/>
                <a:ea typeface="Calibri"/>
                <a:cs typeface="Calibri"/>
                <a:sym typeface="Calibri"/>
              </a:defRPr>
            </a:pPr>
            <a:r>
              <a:t>Learning Outcomes </a:t>
            </a:r>
          </a:p>
          <a:p>
            <a:pPr marL="0" indent="0" defTabSz="457200">
              <a:lnSpc>
                <a:spcPct val="100000"/>
              </a:lnSpc>
              <a:spcBef>
                <a:spcPts val="1200"/>
              </a:spcBef>
              <a:buClrTx/>
              <a:buSzTx/>
              <a:buNone/>
              <a:defRPr b="1" spc="0" sz="4700">
                <a:latin typeface="Calibri"/>
                <a:ea typeface="Calibri"/>
                <a:cs typeface="Calibri"/>
                <a:sym typeface="Calibri"/>
              </a:defRPr>
            </a:pPr>
            <a:r>
              <a:rPr sz="5000"/>
              <a:t>When you have completed this section, you should be able to</a:t>
            </a:r>
            <a:r>
              <a:t> </a:t>
            </a:r>
          </a:p>
          <a:p>
            <a:pPr marL="0" indent="0" defTabSz="457200">
              <a:lnSpc>
                <a:spcPct val="100000"/>
              </a:lnSpc>
              <a:spcBef>
                <a:spcPts val="1200"/>
              </a:spcBef>
              <a:buClrTx/>
              <a:buSzTx/>
              <a:buNone/>
              <a:defRPr b="1" spc="0" sz="4700">
                <a:latin typeface="Calibri"/>
                <a:ea typeface="Calibri"/>
                <a:cs typeface="Calibri"/>
                <a:sym typeface="Calibri"/>
              </a:defRPr>
            </a:pPr>
          </a:p>
          <a:p>
            <a:pPr marL="0" indent="0" defTabSz="457200">
              <a:lnSpc>
                <a:spcPct val="100000"/>
              </a:lnSpc>
              <a:spcBef>
                <a:spcPts val="1200"/>
              </a:spcBef>
              <a:buClrTx/>
              <a:buSzTx/>
              <a:buNone/>
              <a:defRPr spc="0" sz="5800">
                <a:latin typeface="Times New Roman"/>
                <a:ea typeface="Times New Roman"/>
                <a:cs typeface="Times New Roman"/>
                <a:sym typeface="Times New Roman"/>
              </a:defRPr>
            </a:pPr>
            <a:r>
              <a:t>a. give a physiological definition of </a:t>
            </a:r>
            <a:r>
              <a:rPr i="1"/>
              <a:t>stress</a:t>
            </a:r>
            <a:r>
              <a:t>; </a:t>
            </a:r>
          </a:p>
          <a:p>
            <a:pPr marL="0" indent="0" defTabSz="457200">
              <a:lnSpc>
                <a:spcPct val="100000"/>
              </a:lnSpc>
              <a:spcBef>
                <a:spcPts val="1200"/>
              </a:spcBef>
              <a:buClrTx/>
              <a:buSzTx/>
              <a:buNone/>
              <a:defRPr spc="0" sz="5800">
                <a:latin typeface="Times New Roman"/>
                <a:ea typeface="Times New Roman"/>
                <a:cs typeface="Times New Roman"/>
                <a:sym typeface="Times New Roman"/>
              </a:defRPr>
            </a:pPr>
            <a:r>
              <a:t>b. discuss how the body adapts to stress through its endocrine and sympathetic nervous systems. </a:t>
            </a:r>
          </a:p>
        </p:txBody>
      </p:sp>
      <p:sp>
        <p:nvSpPr>
          <p:cNvPr id="180" name="Stress and Adaptation"/>
          <p:cNvSpPr txBox="1"/>
          <p:nvPr>
            <p:ph type="title"/>
          </p:nvPr>
        </p:nvSpPr>
        <p:spPr>
          <a:prstGeom prst="rect">
            <a:avLst/>
          </a:prstGeom>
        </p:spPr>
        <p:txBody>
          <a:bodyPr/>
          <a:lstStyle>
            <a:lvl1pPr defTabSz="457200">
              <a:lnSpc>
                <a:spcPct val="100000"/>
              </a:lnSpc>
              <a:spcBef>
                <a:spcPts val="1200"/>
              </a:spcBef>
              <a:defRPr spc="0" sz="6266">
                <a:solidFill>
                  <a:srgbClr val="CC0A0A"/>
                </a:solidFill>
                <a:latin typeface="Times Roman"/>
                <a:ea typeface="Times Roman"/>
                <a:cs typeface="Times Roman"/>
                <a:sym typeface="Times Roman"/>
              </a:defRPr>
            </a:lvl1pPr>
          </a:lstStyle>
          <a:p>
            <a:pPr/>
            <a:r>
              <a:t>Stress and Adaptation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yclooxygenase converts arachidonic acid to three other eicosanoids:…"/>
          <p:cNvSpPr txBox="1"/>
          <p:nvPr>
            <p:ph type="body" idx="1"/>
          </p:nvPr>
        </p:nvSpPr>
        <p:spPr>
          <a:xfrm>
            <a:off x="1133354" y="2415922"/>
            <a:ext cx="22117292" cy="7697009"/>
          </a:xfrm>
          <a:prstGeom prst="rect">
            <a:avLst/>
          </a:prstGeom>
        </p:spPr>
        <p:txBody>
          <a:bodyPr/>
          <a:lstStyle/>
          <a:p>
            <a:pPr/>
            <a:r>
              <a:rPr b="1"/>
              <a:t>Cyclooxygenase</a:t>
            </a:r>
            <a:r>
              <a:t> converts arachidonic acid to three other eicosanoids:</a:t>
            </a:r>
          </a:p>
          <a:p>
            <a:pPr/>
            <a:r>
              <a:t>1. </a:t>
            </a:r>
            <a:r>
              <a:rPr b="1"/>
              <a:t>Prostacyclin </a:t>
            </a:r>
            <a:r>
              <a:t>is produced by the walls of the blood vessels, where it inhibits blood clotting and vasoconstriction. </a:t>
            </a:r>
          </a:p>
          <a:p>
            <a:pPr/>
            <a:r>
              <a:t>2. </a:t>
            </a:r>
            <a:r>
              <a:rPr b="1"/>
              <a:t>Thromboxanes </a:t>
            </a:r>
            <a:r>
              <a:t>are produced by blood platelets. In the event of injury, they override prostacyclin and stimulate vasoconstriction and clotting. </a:t>
            </a:r>
          </a:p>
          <a:p>
            <a:pPr/>
            <a:r>
              <a:t>3. </a:t>
            </a:r>
            <a:r>
              <a:rPr b="1"/>
              <a:t>Prostaglandins (PGs) </a:t>
            </a:r>
            <a:r>
              <a:t>are the most diverse eicosanoids. They have a five-sided carbon ring in their backbone.  </a:t>
            </a:r>
          </a:p>
          <a:p>
            <a:pPr/>
            <a:r>
              <a:rPr i="1"/>
              <a:t>For example, </a:t>
            </a:r>
            <a:r>
              <a:t>the PGE family relaxes smooth muscle in the bladder, intestines, bronchioles, and uterus and stimulates contraction of the smooth muscle of blood vessels. PGF2α has precisely the opposite effects.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Текст пункта на слайде"/>
          <p:cNvSpPr txBox="1"/>
          <p:nvPr>
            <p:ph type="body" idx="1"/>
          </p:nvPr>
        </p:nvSpPr>
        <p:spPr>
          <a:xfrm>
            <a:off x="4679028" y="1066508"/>
            <a:ext cx="14290748" cy="10521678"/>
          </a:xfrm>
          <a:prstGeom prst="rect">
            <a:avLst/>
          </a:prstGeom>
        </p:spPr>
        <p:txBody>
          <a:bodyPr/>
          <a:lstStyle/>
          <a:p>
            <a:pPr marL="0" indent="0" defTabSz="182880">
              <a:lnSpc>
                <a:spcPct val="100000"/>
              </a:lnSpc>
              <a:spcBef>
                <a:spcPts val="400"/>
              </a:spcBef>
              <a:buClrTx/>
              <a:buSzTx/>
              <a:buNone/>
              <a:defRPr spc="0" sz="1800">
                <a:latin typeface="Times Roman"/>
                <a:ea typeface="Times Roman"/>
                <a:cs typeface="Times Roman"/>
                <a:sym typeface="Times Roman"/>
              </a:defRPr>
            </a:pPr>
          </a:p>
        </p:txBody>
      </p:sp>
      <p:pic>
        <p:nvPicPr>
          <p:cNvPr id="231" name="Изображение" descr="Изображение"/>
          <p:cNvPicPr>
            <a:picLocks noChangeAspect="1"/>
          </p:cNvPicPr>
          <p:nvPr/>
        </p:nvPicPr>
        <p:blipFill>
          <a:blip r:embed="rId2">
            <a:extLst/>
          </a:blip>
          <a:stretch>
            <a:fillRect/>
          </a:stretch>
        </p:blipFill>
        <p:spPr>
          <a:xfrm>
            <a:off x="4679028" y="1066508"/>
            <a:ext cx="12883144" cy="1041387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1)This type of eicosanoid causes the contraction of the smooth muscles of the uterus, making it important during labor.…"/>
          <p:cNvSpPr txBox="1"/>
          <p:nvPr>
            <p:ph type="body" idx="1"/>
          </p:nvPr>
        </p:nvSpPr>
        <p:spPr>
          <a:xfrm>
            <a:off x="1070101" y="1998743"/>
            <a:ext cx="21591238" cy="9600618"/>
          </a:xfrm>
          <a:prstGeom prst="rect">
            <a:avLst/>
          </a:prstGeom>
        </p:spPr>
        <p:txBody>
          <a:bodyPr/>
          <a:lstStyle/>
          <a:p>
            <a:pPr marL="0" indent="0" defTabSz="416052">
              <a:lnSpc>
                <a:spcPct val="100000"/>
              </a:lnSpc>
              <a:spcBef>
                <a:spcPts val="0"/>
              </a:spcBef>
              <a:buClrTx/>
              <a:buSzTx/>
              <a:buNone/>
              <a:defRPr b="1" spc="0" sz="2912">
                <a:latin typeface="Helvetica"/>
                <a:ea typeface="Helvetica"/>
                <a:cs typeface="Helvetica"/>
                <a:sym typeface="Helvetica"/>
              </a:defRPr>
            </a:pPr>
            <a:r>
              <a:t>1)This type of eicosanoid causes the contraction of the smooth muscles of the uterus, making it important during labor.</a:t>
            </a:r>
          </a:p>
          <a:p>
            <a:pPr marL="0" indent="0" defTabSz="416052">
              <a:lnSpc>
                <a:spcPct val="100000"/>
              </a:lnSpc>
              <a:spcBef>
                <a:spcPts val="0"/>
              </a:spcBef>
              <a:buClrTx/>
              <a:buSzTx/>
              <a:buNone/>
              <a:defRPr spc="0" sz="2639">
                <a:latin typeface="Helvetica"/>
                <a:ea typeface="Helvetica"/>
                <a:cs typeface="Helvetica"/>
                <a:sym typeface="Helvetica"/>
              </a:defRPr>
            </a:pPr>
            <a:r>
              <a:t>A)Prostaglandins</a:t>
            </a:r>
          </a:p>
          <a:p>
            <a:pPr marL="0" indent="0" defTabSz="416052">
              <a:lnSpc>
                <a:spcPct val="100000"/>
              </a:lnSpc>
              <a:spcBef>
                <a:spcPts val="0"/>
              </a:spcBef>
              <a:buClrTx/>
              <a:buSzTx/>
              <a:buNone/>
              <a:defRPr spc="0" sz="2639">
                <a:latin typeface="Helvetica"/>
                <a:ea typeface="Helvetica"/>
                <a:cs typeface="Helvetica"/>
                <a:sym typeface="Helvetica"/>
              </a:defRPr>
            </a:pPr>
            <a:r>
              <a:t>B)Thromboxanes</a:t>
            </a:r>
          </a:p>
          <a:p>
            <a:pPr marL="0" indent="0" defTabSz="416052">
              <a:lnSpc>
                <a:spcPct val="100000"/>
              </a:lnSpc>
              <a:spcBef>
                <a:spcPts val="0"/>
              </a:spcBef>
              <a:buClrTx/>
              <a:buSzTx/>
              <a:buNone/>
              <a:defRPr spc="0" sz="2639">
                <a:latin typeface="Helvetica"/>
                <a:ea typeface="Helvetica"/>
                <a:cs typeface="Helvetica"/>
                <a:sym typeface="Helvetica"/>
              </a:defRPr>
            </a:pPr>
            <a:r>
              <a:t>C)Leukotrienes</a:t>
            </a:r>
          </a:p>
          <a:p>
            <a:pPr marL="0" indent="0" defTabSz="416052">
              <a:lnSpc>
                <a:spcPct val="100000"/>
              </a:lnSpc>
              <a:spcBef>
                <a:spcPts val="0"/>
              </a:spcBef>
              <a:buClrTx/>
              <a:buSzTx/>
              <a:buNone/>
              <a:defRPr spc="0" sz="2639">
                <a:latin typeface="Helvetica"/>
                <a:ea typeface="Helvetica"/>
                <a:cs typeface="Helvetica"/>
                <a:sym typeface="Helvetica"/>
              </a:defRPr>
            </a:pPr>
            <a:r>
              <a:t>D)NSAIDS</a:t>
            </a:r>
          </a:p>
          <a:p>
            <a:pPr marL="0" indent="0" defTabSz="416052">
              <a:lnSpc>
                <a:spcPct val="100000"/>
              </a:lnSpc>
              <a:spcBef>
                <a:spcPts val="0"/>
              </a:spcBef>
              <a:buClrTx/>
              <a:buSzTx/>
              <a:buNone/>
              <a:defRPr spc="0" sz="2639">
                <a:latin typeface="Helvetica"/>
                <a:ea typeface="Helvetica"/>
                <a:cs typeface="Helvetica"/>
                <a:sym typeface="Helvetica"/>
              </a:defRPr>
            </a:pPr>
            <a:r>
              <a:t>E)Platelets</a:t>
            </a:r>
          </a:p>
          <a:p>
            <a:pPr marL="0" indent="0" defTabSz="416052">
              <a:lnSpc>
                <a:spcPct val="100000"/>
              </a:lnSpc>
              <a:spcBef>
                <a:spcPts val="0"/>
              </a:spcBef>
              <a:buClrTx/>
              <a:buSzTx/>
              <a:buNone/>
              <a:defRPr b="1" spc="0" sz="2912">
                <a:latin typeface="Helvetica"/>
                <a:ea typeface="Helvetica"/>
                <a:cs typeface="Helvetica"/>
                <a:sym typeface="Helvetica"/>
              </a:defRPr>
            </a:pPr>
          </a:p>
          <a:p>
            <a:pPr marL="0" indent="0" defTabSz="416052">
              <a:lnSpc>
                <a:spcPct val="100000"/>
              </a:lnSpc>
              <a:spcBef>
                <a:spcPts val="0"/>
              </a:spcBef>
              <a:buClrTx/>
              <a:buSzTx/>
              <a:buNone/>
              <a:defRPr b="1" spc="0" sz="2912">
                <a:latin typeface="Helvetica"/>
                <a:ea typeface="Helvetica"/>
                <a:cs typeface="Helvetica"/>
                <a:sym typeface="Helvetica"/>
              </a:defRPr>
            </a:pPr>
            <a:r>
              <a:t>2) The stage of Resistance is dominated by_________.</a:t>
            </a:r>
          </a:p>
          <a:p>
            <a:pPr marL="0" indent="0" defTabSz="416052">
              <a:lnSpc>
                <a:spcPct val="100000"/>
              </a:lnSpc>
              <a:spcBef>
                <a:spcPts val="0"/>
              </a:spcBef>
              <a:buClrTx/>
              <a:buSzTx/>
              <a:buNone/>
              <a:defRPr b="1" spc="0" sz="2912">
                <a:latin typeface="Helvetica"/>
                <a:ea typeface="Helvetica"/>
                <a:cs typeface="Helvetica"/>
                <a:sym typeface="Helvetica"/>
              </a:defRPr>
            </a:pPr>
          </a:p>
          <a:p>
            <a:pPr marL="0" indent="0" defTabSz="416052">
              <a:lnSpc>
                <a:spcPct val="100000"/>
              </a:lnSpc>
              <a:spcBef>
                <a:spcPts val="0"/>
              </a:spcBef>
              <a:buClrTx/>
              <a:buSzTx/>
              <a:buNone/>
              <a:defRPr b="1" spc="0" sz="2912">
                <a:latin typeface="Helvetica"/>
                <a:ea typeface="Helvetica"/>
                <a:cs typeface="Helvetica"/>
                <a:sym typeface="Helvetica"/>
              </a:defRPr>
            </a:pPr>
            <a:r>
              <a:rPr sz="3549"/>
              <a:t>3) </a:t>
            </a:r>
            <a:r>
              <a:rPr sz="3549">
                <a:latin typeface="Calibri"/>
                <a:ea typeface="Calibri"/>
                <a:cs typeface="Calibri"/>
                <a:sym typeface="Calibri"/>
              </a:rPr>
              <a:t>Eicosanoids function:</a:t>
            </a:r>
            <a:r>
              <a:rPr>
                <a:latin typeface="Calibri"/>
                <a:ea typeface="Calibri"/>
                <a:cs typeface="Calibri"/>
                <a:sym typeface="Calibri"/>
              </a:rPr>
              <a:t> </a:t>
            </a:r>
            <a:endParaRPr>
              <a:latin typeface="Calibri"/>
              <a:ea typeface="Calibri"/>
              <a:cs typeface="Calibri"/>
              <a:sym typeface="Calibri"/>
            </a:endParaRPr>
          </a:p>
          <a:p>
            <a:pPr marL="0" indent="0" defTabSz="416052">
              <a:lnSpc>
                <a:spcPct val="100000"/>
              </a:lnSpc>
              <a:spcBef>
                <a:spcPts val="0"/>
              </a:spcBef>
              <a:buClrTx/>
              <a:buSzTx/>
              <a:buNone/>
              <a:defRPr b="1" spc="0" sz="2912">
                <a:latin typeface="Helvetica"/>
                <a:ea typeface="Helvetica"/>
                <a:cs typeface="Helvetica"/>
                <a:sym typeface="Helvetica"/>
              </a:defRPr>
            </a:pPr>
            <a:r>
              <a:rPr b="0">
                <a:latin typeface="Calibri"/>
                <a:ea typeface="Calibri"/>
                <a:cs typeface="Calibri"/>
                <a:sym typeface="Calibri"/>
              </a:rPr>
              <a:t>a)inhib</a:t>
            </a:r>
            <a:r>
              <a:rPr b="0"/>
              <a:t>iting inflammation;</a:t>
            </a:r>
            <a:r>
              <a:rPr b="0">
                <a:latin typeface="Calibri"/>
                <a:ea typeface="Calibri"/>
                <a:cs typeface="Calibri"/>
                <a:sym typeface="Calibri"/>
              </a:rPr>
              <a:t> </a:t>
            </a:r>
            <a:endParaRPr b="0">
              <a:latin typeface="Calibri"/>
              <a:ea typeface="Calibri"/>
              <a:cs typeface="Calibri"/>
              <a:sym typeface="Calibri"/>
            </a:endParaRPr>
          </a:p>
          <a:p>
            <a:pPr marL="0" indent="0" defTabSz="416052">
              <a:lnSpc>
                <a:spcPct val="100000"/>
              </a:lnSpc>
              <a:spcBef>
                <a:spcPts val="0"/>
              </a:spcBef>
              <a:buClrTx/>
              <a:buSzTx/>
              <a:buNone/>
              <a:defRPr b="1" spc="0" sz="2912">
                <a:latin typeface="Helvetica"/>
                <a:ea typeface="Helvetica"/>
                <a:cs typeface="Helvetica"/>
                <a:sym typeface="Helvetica"/>
              </a:defRPr>
            </a:pPr>
            <a:r>
              <a:rPr b="0">
                <a:latin typeface="Calibri"/>
                <a:ea typeface="Calibri"/>
                <a:cs typeface="Calibri"/>
                <a:sym typeface="Calibri"/>
              </a:rPr>
              <a:t>b)all correct; </a:t>
            </a:r>
            <a:endParaRPr b="0">
              <a:latin typeface="Calibri"/>
              <a:ea typeface="Calibri"/>
              <a:cs typeface="Calibri"/>
              <a:sym typeface="Calibri"/>
            </a:endParaRPr>
          </a:p>
          <a:p>
            <a:pPr marL="0" indent="0" defTabSz="416052">
              <a:lnSpc>
                <a:spcPct val="100000"/>
              </a:lnSpc>
              <a:spcBef>
                <a:spcPts val="0"/>
              </a:spcBef>
              <a:buClrTx/>
              <a:buSzTx/>
              <a:buNone/>
              <a:defRPr b="1" spc="0" sz="2912">
                <a:latin typeface="Helvetica"/>
                <a:ea typeface="Helvetica"/>
                <a:cs typeface="Helvetica"/>
                <a:sym typeface="Helvetica"/>
              </a:defRPr>
            </a:pPr>
            <a:r>
              <a:rPr b="0">
                <a:latin typeface="Calibri"/>
                <a:ea typeface="Calibri"/>
                <a:cs typeface="Calibri"/>
                <a:sym typeface="Calibri"/>
              </a:rPr>
              <a:t>c)regulating cell growth; </a:t>
            </a:r>
            <a:endParaRPr b="0">
              <a:latin typeface="Calibri"/>
              <a:ea typeface="Calibri"/>
              <a:cs typeface="Calibri"/>
              <a:sym typeface="Calibri"/>
            </a:endParaRPr>
          </a:p>
          <a:p>
            <a:pPr marL="0" indent="0" defTabSz="416052">
              <a:lnSpc>
                <a:spcPct val="100000"/>
              </a:lnSpc>
              <a:spcBef>
                <a:spcPts val="0"/>
              </a:spcBef>
              <a:buClrTx/>
              <a:buSzTx/>
              <a:buNone/>
              <a:defRPr b="1" spc="0" sz="2912">
                <a:latin typeface="Helvetica"/>
                <a:ea typeface="Helvetica"/>
                <a:cs typeface="Helvetica"/>
                <a:sym typeface="Helvetica"/>
              </a:defRPr>
            </a:pPr>
            <a:r>
              <a:rPr b="0">
                <a:latin typeface="Calibri"/>
                <a:ea typeface="Calibri"/>
                <a:cs typeface="Calibri"/>
                <a:sym typeface="Calibri"/>
              </a:rPr>
              <a:t>d)</a:t>
            </a:r>
            <a:r>
              <a:rPr b="0"/>
              <a:t>as endocrine agents.</a:t>
            </a:r>
          </a:p>
          <a:p>
            <a:pPr marL="0" indent="0" defTabSz="416052">
              <a:lnSpc>
                <a:spcPct val="100000"/>
              </a:lnSpc>
              <a:spcBef>
                <a:spcPts val="0"/>
              </a:spcBef>
              <a:buClrTx/>
              <a:buSzTx/>
              <a:buNone/>
              <a:defRPr b="1" spc="0" sz="2912">
                <a:latin typeface="Helvetica"/>
                <a:ea typeface="Helvetica"/>
                <a:cs typeface="Helvetica"/>
                <a:sym typeface="Helvetica"/>
              </a:defRPr>
            </a:pPr>
          </a:p>
          <a:p>
            <a:pPr marL="0" indent="0" defTabSz="416052">
              <a:lnSpc>
                <a:spcPct val="100000"/>
              </a:lnSpc>
              <a:spcBef>
                <a:spcPts val="0"/>
              </a:spcBef>
              <a:buClrTx/>
              <a:buSzTx/>
              <a:buNone/>
              <a:defRPr b="1" spc="0" sz="2912">
                <a:latin typeface="Helvetica"/>
                <a:ea typeface="Helvetica"/>
                <a:cs typeface="Helvetica"/>
                <a:sym typeface="Helvetica"/>
              </a:defRPr>
            </a:pPr>
            <a:r>
              <a:t>4)The first response to stress is ____level</a:t>
            </a:r>
          </a:p>
          <a:p>
            <a:pPr marL="0" indent="0" defTabSz="416052">
              <a:lnSpc>
                <a:spcPct val="100000"/>
              </a:lnSpc>
              <a:spcBef>
                <a:spcPts val="0"/>
              </a:spcBef>
              <a:buClrTx/>
              <a:buSzTx/>
              <a:buNone/>
              <a:defRPr b="1" spc="0" sz="2912">
                <a:latin typeface="Helvetica"/>
                <a:ea typeface="Helvetica"/>
                <a:cs typeface="Helvetica"/>
                <a:sym typeface="Helvetica"/>
              </a:defRPr>
            </a:pPr>
          </a:p>
          <a:p>
            <a:pPr marL="0" indent="0" defTabSz="416052">
              <a:lnSpc>
                <a:spcPct val="100000"/>
              </a:lnSpc>
              <a:spcBef>
                <a:spcPts val="0"/>
              </a:spcBef>
              <a:buClrTx/>
              <a:buSzTx/>
              <a:buNone/>
              <a:defRPr b="1" spc="0" sz="2912">
                <a:latin typeface="Helvetica"/>
                <a:ea typeface="Helvetica"/>
                <a:cs typeface="Helvetica"/>
                <a:sym typeface="Helvetica"/>
              </a:defRPr>
            </a:pPr>
            <a:r>
              <a:t>5)Leukotrienes, eicosanoids are:</a:t>
            </a:r>
          </a:p>
          <a:p>
            <a:pPr marL="0" indent="0" defTabSz="416052">
              <a:lnSpc>
                <a:spcPct val="100000"/>
              </a:lnSpc>
              <a:spcBef>
                <a:spcPts val="0"/>
              </a:spcBef>
              <a:buClrTx/>
              <a:buSzTx/>
              <a:buNone/>
              <a:defRPr spc="0" sz="2912">
                <a:latin typeface="Helvetica"/>
                <a:ea typeface="Helvetica"/>
                <a:cs typeface="Helvetica"/>
                <a:sym typeface="Helvetica"/>
              </a:defRPr>
            </a:pPr>
            <a:r>
              <a:t>A) regulating the muscle growth;</a:t>
            </a:r>
          </a:p>
          <a:p>
            <a:pPr marL="0" indent="0" defTabSz="416052">
              <a:lnSpc>
                <a:spcPct val="100000"/>
              </a:lnSpc>
              <a:spcBef>
                <a:spcPts val="0"/>
              </a:spcBef>
              <a:buClrTx/>
              <a:buSzTx/>
              <a:buNone/>
              <a:defRPr spc="0" sz="2912">
                <a:latin typeface="Helvetica"/>
                <a:ea typeface="Helvetica"/>
                <a:cs typeface="Helvetica"/>
                <a:sym typeface="Helvetica"/>
              </a:defRPr>
            </a:pPr>
            <a:r>
              <a:t>B) secreting by pituitary gland;</a:t>
            </a:r>
          </a:p>
          <a:p>
            <a:pPr marL="0" indent="0" defTabSz="416052">
              <a:lnSpc>
                <a:spcPct val="100000"/>
              </a:lnSpc>
              <a:spcBef>
                <a:spcPts val="0"/>
              </a:spcBef>
              <a:buClrTx/>
              <a:buSzTx/>
              <a:buNone/>
              <a:defRPr spc="0" sz="2912">
                <a:latin typeface="Helvetica"/>
                <a:ea typeface="Helvetica"/>
                <a:cs typeface="Helvetica"/>
                <a:sym typeface="Helvetica"/>
              </a:defRPr>
            </a:pPr>
            <a:r>
              <a:t>C) mediate allergic and inflammatory reactions.  </a:t>
            </a:r>
          </a:p>
        </p:txBody>
      </p:sp>
      <p:sp>
        <p:nvSpPr>
          <p:cNvPr id="234" name="Post-test"/>
          <p:cNvSpPr txBox="1"/>
          <p:nvPr>
            <p:ph type="title"/>
          </p:nvPr>
        </p:nvSpPr>
        <p:spPr>
          <a:xfrm>
            <a:off x="8271633" y="486281"/>
            <a:ext cx="6760803" cy="1318770"/>
          </a:xfrm>
          <a:prstGeom prst="rect">
            <a:avLst/>
          </a:prstGeom>
        </p:spPr>
        <p:txBody>
          <a:bodyPr/>
          <a:lstStyle>
            <a:lvl1pPr algn="ctr" defTabSz="693419">
              <a:defRPr spc="-159" sz="7979"/>
            </a:lvl1pPr>
          </a:lstStyle>
          <a:p>
            <a:pPr/>
            <a:r>
              <a:t>Post-test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1) Eicosanoids earned this nickname because they act on cells close to their site of production?…"/>
          <p:cNvSpPr txBox="1"/>
          <p:nvPr>
            <p:ph type="body" idx="1"/>
          </p:nvPr>
        </p:nvSpPr>
        <p:spPr>
          <a:xfrm>
            <a:off x="1033744" y="1545554"/>
            <a:ext cx="19693474" cy="11640645"/>
          </a:xfrm>
          <a:prstGeom prst="rect">
            <a:avLst/>
          </a:prstGeom>
        </p:spPr>
        <p:txBody>
          <a:bodyPr/>
          <a:lstStyle/>
          <a:p>
            <a:pPr marL="0" indent="0" defTabSz="196596">
              <a:lnSpc>
                <a:spcPct val="100000"/>
              </a:lnSpc>
              <a:spcBef>
                <a:spcPts val="0"/>
              </a:spcBef>
              <a:buClrTx/>
              <a:buSzTx/>
              <a:buNone/>
              <a:defRPr b="1" spc="0" sz="2623">
                <a:latin typeface="Helvetica"/>
                <a:ea typeface="Helvetica"/>
                <a:cs typeface="Helvetica"/>
                <a:sym typeface="Helvetica"/>
              </a:defRPr>
            </a:pPr>
            <a:r>
              <a:t>1) Eicosanoids earned this nickname because they act on cells close to their site of production?</a:t>
            </a:r>
          </a:p>
          <a:p>
            <a:pPr marL="0" indent="0" defTabSz="196596">
              <a:lnSpc>
                <a:spcPct val="100000"/>
              </a:lnSpc>
              <a:spcBef>
                <a:spcPts val="0"/>
              </a:spcBef>
              <a:buClrTx/>
              <a:buSzTx/>
              <a:buNone/>
              <a:defRPr b="1" spc="0" sz="2623">
                <a:latin typeface="Helvetica"/>
                <a:ea typeface="Helvetica"/>
                <a:cs typeface="Helvetica"/>
                <a:sym typeface="Helvetica"/>
              </a:defRPr>
            </a:pPr>
            <a:r>
              <a:t>A)Local Catalysts</a:t>
            </a:r>
          </a:p>
          <a:p>
            <a:pPr marL="0" indent="0" defTabSz="196596">
              <a:lnSpc>
                <a:spcPct val="100000"/>
              </a:lnSpc>
              <a:spcBef>
                <a:spcPts val="0"/>
              </a:spcBef>
              <a:buClrTx/>
              <a:buSzTx/>
              <a:buNone/>
              <a:defRPr b="1" spc="0" sz="2623">
                <a:latin typeface="Helvetica"/>
                <a:ea typeface="Helvetica"/>
                <a:cs typeface="Helvetica"/>
                <a:sym typeface="Helvetica"/>
              </a:defRPr>
            </a:pPr>
            <a:r>
              <a:t>B)Local Antagonists</a:t>
            </a:r>
          </a:p>
          <a:p>
            <a:pPr marL="0" indent="0" defTabSz="196596">
              <a:lnSpc>
                <a:spcPct val="100000"/>
              </a:lnSpc>
              <a:spcBef>
                <a:spcPts val="0"/>
              </a:spcBef>
              <a:buClrTx/>
              <a:buSzTx/>
              <a:buNone/>
              <a:defRPr b="1" spc="0" sz="2623">
                <a:latin typeface="Helvetica"/>
                <a:ea typeface="Helvetica"/>
                <a:cs typeface="Helvetica"/>
                <a:sym typeface="Helvetica"/>
              </a:defRPr>
            </a:pPr>
            <a:r>
              <a:t>C)Local Secretions</a:t>
            </a:r>
          </a:p>
          <a:p>
            <a:pPr marL="0" indent="0" defTabSz="196596">
              <a:lnSpc>
                <a:spcPct val="100000"/>
              </a:lnSpc>
              <a:spcBef>
                <a:spcPts val="0"/>
              </a:spcBef>
              <a:buClrTx/>
              <a:buSzTx/>
              <a:buNone/>
              <a:defRPr b="1" spc="0" sz="2623">
                <a:latin typeface="Helvetica"/>
                <a:ea typeface="Helvetica"/>
                <a:cs typeface="Helvetica"/>
                <a:sym typeface="Helvetica"/>
              </a:defRPr>
            </a:pPr>
            <a:r>
              <a:t>D)Local Enzymes</a:t>
            </a:r>
          </a:p>
          <a:p>
            <a:pPr marL="0" indent="0" defTabSz="196596">
              <a:lnSpc>
                <a:spcPct val="100000"/>
              </a:lnSpc>
              <a:spcBef>
                <a:spcPts val="0"/>
              </a:spcBef>
              <a:buClrTx/>
              <a:buSzTx/>
              <a:buNone/>
              <a:defRPr b="1" spc="0" sz="2623">
                <a:latin typeface="Helvetica"/>
                <a:ea typeface="Helvetica"/>
                <a:cs typeface="Helvetica"/>
                <a:sym typeface="Helvetica"/>
              </a:defRPr>
            </a:pPr>
            <a:r>
              <a:t>E)Local Hormones</a:t>
            </a:r>
          </a:p>
          <a:p>
            <a:pPr marL="0" indent="0" defTabSz="196596">
              <a:lnSpc>
                <a:spcPct val="100000"/>
              </a:lnSpc>
              <a:spcBef>
                <a:spcPts val="0"/>
              </a:spcBef>
              <a:buClrTx/>
              <a:buSzTx/>
              <a:buNone/>
              <a:defRPr b="1" spc="0" sz="2623">
                <a:latin typeface="Helvetica"/>
                <a:ea typeface="Helvetica"/>
                <a:cs typeface="Helvetica"/>
                <a:sym typeface="Helvetica"/>
              </a:defRPr>
            </a:pPr>
          </a:p>
          <a:p>
            <a:pPr marL="0" indent="0" defTabSz="196596">
              <a:lnSpc>
                <a:spcPct val="100000"/>
              </a:lnSpc>
              <a:spcBef>
                <a:spcPts val="0"/>
              </a:spcBef>
              <a:buClrTx/>
              <a:buSzTx/>
              <a:buNone/>
              <a:defRPr b="1" spc="0" sz="2623">
                <a:latin typeface="Helvetica"/>
                <a:ea typeface="Helvetica"/>
                <a:cs typeface="Helvetica"/>
                <a:sym typeface="Helvetica"/>
              </a:defRPr>
            </a:pPr>
            <a:r>
              <a:t>2)Most eicosanoids are produced from this polyunsaturated fatty acid.</a:t>
            </a:r>
          </a:p>
          <a:p>
            <a:pPr marL="0" indent="0" defTabSz="196596">
              <a:lnSpc>
                <a:spcPct val="100000"/>
              </a:lnSpc>
              <a:spcBef>
                <a:spcPts val="0"/>
              </a:spcBef>
              <a:buClrTx/>
              <a:buSzTx/>
              <a:buNone/>
              <a:defRPr b="1" spc="0" sz="2623">
                <a:latin typeface="Helvetica"/>
                <a:ea typeface="Helvetica"/>
                <a:cs typeface="Helvetica"/>
                <a:sym typeface="Helvetica"/>
              </a:defRPr>
            </a:pPr>
            <a:r>
              <a:t>A)Trans fats</a:t>
            </a:r>
          </a:p>
          <a:p>
            <a:pPr marL="0" indent="0" defTabSz="196596">
              <a:lnSpc>
                <a:spcPct val="100000"/>
              </a:lnSpc>
              <a:spcBef>
                <a:spcPts val="0"/>
              </a:spcBef>
              <a:buClrTx/>
              <a:buSzTx/>
              <a:buNone/>
              <a:defRPr b="1" spc="0" sz="2623">
                <a:latin typeface="Helvetica"/>
                <a:ea typeface="Helvetica"/>
                <a:cs typeface="Helvetica"/>
                <a:sym typeface="Helvetica"/>
              </a:defRPr>
            </a:pPr>
            <a:r>
              <a:t>B)Hydrogenated oil</a:t>
            </a:r>
          </a:p>
          <a:p>
            <a:pPr marL="0" indent="0" defTabSz="196596">
              <a:lnSpc>
                <a:spcPct val="100000"/>
              </a:lnSpc>
              <a:spcBef>
                <a:spcPts val="0"/>
              </a:spcBef>
              <a:buClrTx/>
              <a:buSzTx/>
              <a:buNone/>
              <a:defRPr b="1" spc="0" sz="2623">
                <a:latin typeface="Helvetica"/>
                <a:ea typeface="Helvetica"/>
                <a:cs typeface="Helvetica"/>
                <a:sym typeface="Helvetica"/>
              </a:defRPr>
            </a:pPr>
            <a:r>
              <a:t>C)Short chain fatty acids</a:t>
            </a:r>
          </a:p>
          <a:p>
            <a:pPr marL="0" indent="0" defTabSz="196596">
              <a:lnSpc>
                <a:spcPct val="100000"/>
              </a:lnSpc>
              <a:spcBef>
                <a:spcPts val="0"/>
              </a:spcBef>
              <a:buClrTx/>
              <a:buSzTx/>
              <a:buNone/>
              <a:defRPr b="1" spc="0" sz="2623">
                <a:latin typeface="Helvetica"/>
                <a:ea typeface="Helvetica"/>
                <a:cs typeface="Helvetica"/>
                <a:sym typeface="Helvetica"/>
              </a:defRPr>
            </a:pPr>
            <a:r>
              <a:t>D)Arachidonic acid</a:t>
            </a:r>
          </a:p>
          <a:p>
            <a:pPr marL="0" indent="0" defTabSz="196596">
              <a:lnSpc>
                <a:spcPct val="100000"/>
              </a:lnSpc>
              <a:spcBef>
                <a:spcPts val="0"/>
              </a:spcBef>
              <a:buClrTx/>
              <a:buSzTx/>
              <a:buNone/>
              <a:defRPr b="1" spc="0" sz="2623">
                <a:latin typeface="Helvetica"/>
                <a:ea typeface="Helvetica"/>
                <a:cs typeface="Helvetica"/>
                <a:sym typeface="Helvetica"/>
              </a:defRPr>
            </a:pPr>
            <a:r>
              <a:t>E)Bile</a:t>
            </a:r>
          </a:p>
          <a:p>
            <a:pPr marL="0" indent="0" defTabSz="196596">
              <a:lnSpc>
                <a:spcPct val="100000"/>
              </a:lnSpc>
              <a:spcBef>
                <a:spcPts val="0"/>
              </a:spcBef>
              <a:buClrTx/>
              <a:buSzTx/>
              <a:buNone/>
              <a:defRPr b="1" spc="0" sz="2623">
                <a:latin typeface="Helvetica"/>
                <a:ea typeface="Helvetica"/>
                <a:cs typeface="Helvetica"/>
                <a:sym typeface="Helvetica"/>
              </a:defRPr>
            </a:pPr>
          </a:p>
          <a:p>
            <a:pPr marL="0" indent="0" defTabSz="196596">
              <a:lnSpc>
                <a:spcPct val="100000"/>
              </a:lnSpc>
              <a:spcBef>
                <a:spcPts val="0"/>
              </a:spcBef>
              <a:buClrTx/>
              <a:buSzTx/>
              <a:buNone/>
              <a:defRPr b="1" spc="0" sz="2623">
                <a:latin typeface="Helvetica"/>
                <a:ea typeface="Helvetica"/>
                <a:cs typeface="Helvetica"/>
                <a:sym typeface="Helvetica"/>
              </a:defRPr>
            </a:pPr>
            <a:r>
              <a:t>3)At what stage of stress do the hormones norepinephrine from the sympathetic nervous system increase?</a:t>
            </a:r>
          </a:p>
          <a:p>
            <a:pPr marL="0" indent="0" defTabSz="196596">
              <a:lnSpc>
                <a:spcPct val="100000"/>
              </a:lnSpc>
              <a:spcBef>
                <a:spcPts val="0"/>
              </a:spcBef>
              <a:buClrTx/>
              <a:buSzTx/>
              <a:buNone/>
              <a:defRPr b="1" spc="0" sz="2623">
                <a:latin typeface="Helvetica"/>
                <a:ea typeface="Helvetica"/>
                <a:cs typeface="Helvetica"/>
                <a:sym typeface="Helvetica"/>
              </a:defRPr>
            </a:pPr>
            <a:r>
              <a:t>a)the alarm reaction,</a:t>
            </a:r>
          </a:p>
          <a:p>
            <a:pPr marL="0" indent="0" defTabSz="196596">
              <a:lnSpc>
                <a:spcPct val="100000"/>
              </a:lnSpc>
              <a:spcBef>
                <a:spcPts val="0"/>
              </a:spcBef>
              <a:buClrTx/>
              <a:buSzTx/>
              <a:buNone/>
              <a:defRPr b="1" spc="0" sz="2623">
                <a:latin typeface="Helvetica"/>
                <a:ea typeface="Helvetica"/>
                <a:cs typeface="Helvetica"/>
                <a:sym typeface="Helvetica"/>
              </a:defRPr>
            </a:pPr>
            <a:r>
              <a:t>b)the stage of resistance,</a:t>
            </a:r>
          </a:p>
          <a:p>
            <a:pPr marL="0" indent="0" defTabSz="196596">
              <a:lnSpc>
                <a:spcPct val="100000"/>
              </a:lnSpc>
              <a:spcBef>
                <a:spcPts val="0"/>
              </a:spcBef>
              <a:buClrTx/>
              <a:buSzTx/>
              <a:buNone/>
              <a:defRPr b="1" spc="0" sz="2623">
                <a:latin typeface="Helvetica"/>
                <a:ea typeface="Helvetica"/>
                <a:cs typeface="Helvetica"/>
                <a:sym typeface="Helvetica"/>
              </a:defRPr>
            </a:pPr>
            <a:r>
              <a:t>c)the stage of exhaustion.</a:t>
            </a:r>
          </a:p>
          <a:p>
            <a:pPr marL="0" indent="0" defTabSz="196596">
              <a:lnSpc>
                <a:spcPct val="100000"/>
              </a:lnSpc>
              <a:spcBef>
                <a:spcPts val="0"/>
              </a:spcBef>
              <a:buClrTx/>
              <a:buSzTx/>
              <a:buNone/>
              <a:defRPr b="1" spc="0" sz="2623">
                <a:latin typeface="Helvetica"/>
                <a:ea typeface="Helvetica"/>
                <a:cs typeface="Helvetica"/>
                <a:sym typeface="Helvetica"/>
              </a:defRPr>
            </a:pPr>
          </a:p>
          <a:p>
            <a:pPr marL="0" indent="0" defTabSz="196596">
              <a:lnSpc>
                <a:spcPct val="100000"/>
              </a:lnSpc>
              <a:spcBef>
                <a:spcPts val="0"/>
              </a:spcBef>
              <a:buClrTx/>
              <a:buSzTx/>
              <a:buNone/>
              <a:defRPr b="1" spc="0" sz="2623">
                <a:latin typeface="Helvetica"/>
                <a:ea typeface="Helvetica"/>
                <a:cs typeface="Helvetica"/>
                <a:sym typeface="Helvetica"/>
              </a:defRPr>
            </a:pPr>
            <a:r>
              <a:t>4)Excessive cortisol secretion can:</a:t>
            </a:r>
          </a:p>
          <a:p>
            <a:pPr marL="0" indent="0" defTabSz="196596">
              <a:lnSpc>
                <a:spcPct val="100000"/>
              </a:lnSpc>
              <a:spcBef>
                <a:spcPts val="0"/>
              </a:spcBef>
              <a:buClrTx/>
              <a:buSzTx/>
              <a:buNone/>
              <a:defRPr b="1" spc="0" sz="2623">
                <a:latin typeface="Helvetica"/>
                <a:ea typeface="Helvetica"/>
                <a:cs typeface="Helvetica"/>
                <a:sym typeface="Helvetica"/>
              </a:defRPr>
            </a:pPr>
            <a:r>
              <a:t>а) have some adverse effects</a:t>
            </a:r>
          </a:p>
          <a:p>
            <a:pPr marL="0" indent="0" defTabSz="196596">
              <a:lnSpc>
                <a:spcPct val="100000"/>
              </a:lnSpc>
              <a:spcBef>
                <a:spcPts val="0"/>
              </a:spcBef>
              <a:buClrTx/>
              <a:buSzTx/>
              <a:buNone/>
              <a:defRPr b="1" spc="0" sz="2623">
                <a:latin typeface="Helvetica"/>
                <a:ea typeface="Helvetica"/>
                <a:cs typeface="Helvetica"/>
                <a:sym typeface="Helvetica"/>
              </a:defRPr>
            </a:pPr>
            <a:r>
              <a:t>b) disturbances of fertility and sexual function</a:t>
            </a:r>
          </a:p>
          <a:p>
            <a:pPr marL="0" indent="0" defTabSz="196596">
              <a:lnSpc>
                <a:spcPct val="100000"/>
              </a:lnSpc>
              <a:spcBef>
                <a:spcPts val="0"/>
              </a:spcBef>
              <a:buClrTx/>
              <a:buSzTx/>
              <a:buNone/>
              <a:defRPr b="1" spc="0" sz="2623">
                <a:latin typeface="Helvetica"/>
                <a:ea typeface="Helvetica"/>
                <a:cs typeface="Helvetica"/>
                <a:sym typeface="Helvetica"/>
              </a:defRPr>
            </a:pPr>
            <a:r>
              <a:t>c) kills immature T and B cells </a:t>
            </a:r>
          </a:p>
          <a:p>
            <a:pPr marL="0" indent="0" defTabSz="196596">
              <a:lnSpc>
                <a:spcPct val="100000"/>
              </a:lnSpc>
              <a:spcBef>
                <a:spcPts val="0"/>
              </a:spcBef>
              <a:buClrTx/>
              <a:buSzTx/>
              <a:buNone/>
              <a:defRPr b="1" spc="0" sz="2623">
                <a:latin typeface="Helvetica"/>
                <a:ea typeface="Helvetica"/>
                <a:cs typeface="Helvetica"/>
                <a:sym typeface="Helvetica"/>
              </a:defRPr>
            </a:pPr>
            <a:r>
              <a:t>d) all are correct </a:t>
            </a:r>
          </a:p>
          <a:p>
            <a:pPr marL="0" indent="0" defTabSz="196596">
              <a:lnSpc>
                <a:spcPct val="100000"/>
              </a:lnSpc>
              <a:spcBef>
                <a:spcPts val="0"/>
              </a:spcBef>
              <a:buClrTx/>
              <a:buSzTx/>
              <a:buNone/>
              <a:defRPr b="1" spc="0" sz="2623">
                <a:latin typeface="Helvetica"/>
                <a:ea typeface="Helvetica"/>
                <a:cs typeface="Helvetica"/>
                <a:sym typeface="Helvetica"/>
              </a:defRPr>
            </a:pPr>
          </a:p>
          <a:p>
            <a:pPr marL="0" indent="0" defTabSz="196596">
              <a:lnSpc>
                <a:spcPct val="100000"/>
              </a:lnSpc>
              <a:spcBef>
                <a:spcPts val="0"/>
              </a:spcBef>
              <a:buClrTx/>
              <a:buSzTx/>
              <a:buNone/>
              <a:defRPr b="1" spc="0" sz="2623">
                <a:latin typeface="Helvetica"/>
                <a:ea typeface="Helvetica"/>
                <a:cs typeface="Helvetica"/>
                <a:sym typeface="Helvetica"/>
              </a:defRPr>
            </a:pPr>
            <a:r>
              <a:t>5)Death frequently results from </a:t>
            </a:r>
          </a:p>
          <a:p>
            <a:pPr marL="0" indent="0" defTabSz="196596">
              <a:lnSpc>
                <a:spcPct val="100000"/>
              </a:lnSpc>
              <a:spcBef>
                <a:spcPts val="0"/>
              </a:spcBef>
              <a:buClrTx/>
              <a:buSzTx/>
              <a:buNone/>
              <a:defRPr b="1" spc="0" sz="2623">
                <a:latin typeface="Helvetica"/>
                <a:ea typeface="Helvetica"/>
                <a:cs typeface="Helvetica"/>
                <a:sym typeface="Helvetica"/>
              </a:defRPr>
            </a:pPr>
            <a:r>
              <a:t>a) heart failure, kidney failure</a:t>
            </a:r>
          </a:p>
          <a:p>
            <a:pPr marL="0" indent="0" defTabSz="196596">
              <a:lnSpc>
                <a:spcPct val="100000"/>
              </a:lnSpc>
              <a:spcBef>
                <a:spcPts val="0"/>
              </a:spcBef>
              <a:buClrTx/>
              <a:buSzTx/>
              <a:buNone/>
              <a:defRPr b="1" spc="0" sz="2623">
                <a:latin typeface="Helvetica"/>
                <a:ea typeface="Helvetica"/>
                <a:cs typeface="Helvetica"/>
                <a:sym typeface="Helvetica"/>
              </a:defRPr>
            </a:pPr>
            <a:r>
              <a:t>b) only the overwhelming infection</a:t>
            </a:r>
          </a:p>
          <a:p>
            <a:pPr marL="0" indent="0" defTabSz="196596">
              <a:lnSpc>
                <a:spcPct val="100000"/>
              </a:lnSpc>
              <a:spcBef>
                <a:spcPts val="0"/>
              </a:spcBef>
              <a:buClrTx/>
              <a:buSzTx/>
              <a:buNone/>
              <a:defRPr b="1" spc="0" sz="2623">
                <a:latin typeface="Helvetica"/>
                <a:ea typeface="Helvetica"/>
                <a:cs typeface="Helvetica"/>
                <a:sym typeface="Helvetica"/>
              </a:defRPr>
            </a:pPr>
            <a:r>
              <a:t>c) heart attack </a:t>
            </a:r>
          </a:p>
        </p:txBody>
      </p:sp>
      <p:sp>
        <p:nvSpPr>
          <p:cNvPr id="183" name="Pre-test"/>
          <p:cNvSpPr txBox="1"/>
          <p:nvPr>
            <p:ph type="title"/>
          </p:nvPr>
        </p:nvSpPr>
        <p:spPr>
          <a:xfrm>
            <a:off x="8603384" y="344108"/>
            <a:ext cx="7177232" cy="1382115"/>
          </a:xfrm>
          <a:prstGeom prst="rect">
            <a:avLst/>
          </a:prstGeom>
        </p:spPr>
        <p:txBody>
          <a:bodyPr/>
          <a:lstStyle>
            <a:lvl1pPr>
              <a:defRPr spc="-166" sz="8300"/>
            </a:lvl1pPr>
          </a:lstStyle>
          <a:p>
            <a:pPr/>
            <a:r>
              <a:t>Pre-test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tress is the body's reaction to any change that requires an adjustment or response.…"/>
          <p:cNvSpPr txBox="1"/>
          <p:nvPr>
            <p:ph type="body" idx="1"/>
          </p:nvPr>
        </p:nvSpPr>
        <p:spPr>
          <a:xfrm>
            <a:off x="571500" y="3904441"/>
            <a:ext cx="23241000" cy="6370837"/>
          </a:xfrm>
          <a:prstGeom prst="rect">
            <a:avLst/>
          </a:prstGeom>
        </p:spPr>
        <p:txBody>
          <a:bodyPr/>
          <a:lstStyle/>
          <a:p>
            <a:pPr marL="0" indent="0" defTabSz="457200">
              <a:lnSpc>
                <a:spcPct val="100000"/>
              </a:lnSpc>
              <a:spcBef>
                <a:spcPts val="0"/>
              </a:spcBef>
              <a:buClrTx/>
              <a:buSzTx/>
              <a:buNone/>
              <a:defRPr spc="0" sz="7700">
                <a:latin typeface="Calibri"/>
                <a:ea typeface="Calibri"/>
                <a:cs typeface="Calibri"/>
                <a:sym typeface="Calibri"/>
              </a:defRPr>
            </a:pPr>
            <a:r>
              <a:t>Stress is the body's reaction to any change that requires an adjustment or response. </a:t>
            </a:r>
          </a:p>
          <a:p>
            <a:pPr marL="0" indent="0" defTabSz="457200">
              <a:lnSpc>
                <a:spcPct val="100000"/>
              </a:lnSpc>
              <a:spcBef>
                <a:spcPts val="0"/>
              </a:spcBef>
              <a:buClrTx/>
              <a:buSzTx/>
              <a:buNone/>
              <a:defRPr spc="0" sz="7700">
                <a:latin typeface="Calibri"/>
                <a:ea typeface="Calibri"/>
                <a:cs typeface="Calibri"/>
                <a:sym typeface="Calibri"/>
              </a:defRPr>
            </a:pPr>
            <a:r>
              <a:t>The body reacts to these changes with physical, mental, and emotional responses.</a:t>
            </a:r>
          </a:p>
        </p:txBody>
      </p:sp>
      <p:sp>
        <p:nvSpPr>
          <p:cNvPr id="186" name="What is stress?"/>
          <p:cNvSpPr txBox="1"/>
          <p:nvPr>
            <p:ph type="title"/>
          </p:nvPr>
        </p:nvSpPr>
        <p:spPr>
          <a:prstGeom prst="rect">
            <a:avLst/>
          </a:prstGeom>
        </p:spPr>
        <p:txBody>
          <a:bodyPr/>
          <a:lstStyle/>
          <a:p>
            <a:pPr defTabSz="182880">
              <a:lnSpc>
                <a:spcPts val="4000"/>
              </a:lnSpc>
              <a:spcBef>
                <a:spcPts val="400"/>
              </a:spcBef>
              <a:defRPr spc="0" sz="2440">
                <a:solidFill>
                  <a:srgbClr val="000000"/>
                </a:solidFill>
                <a:latin typeface="Helvetica"/>
                <a:ea typeface="Helvetica"/>
                <a:cs typeface="Helvetica"/>
                <a:sym typeface="Helvetica"/>
              </a:defRPr>
            </a:pPr>
          </a:p>
          <a:p>
            <a:pPr defTabSz="182880">
              <a:lnSpc>
                <a:spcPts val="7400"/>
              </a:lnSpc>
              <a:spcBef>
                <a:spcPts val="400"/>
              </a:spcBef>
              <a:defRPr spc="0" sz="5280">
                <a:solidFill>
                  <a:srgbClr val="000000"/>
                </a:solidFill>
                <a:latin typeface="Helvetica"/>
                <a:ea typeface="Helvetica"/>
                <a:cs typeface="Helvetica"/>
                <a:sym typeface="Helvetica"/>
              </a:defRPr>
            </a:pPr>
            <a:r>
              <a:t>What is stress?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injury,…"/>
          <p:cNvSpPr txBox="1"/>
          <p:nvPr>
            <p:ph type="body" sz="half" idx="1"/>
          </p:nvPr>
        </p:nvSpPr>
        <p:spPr>
          <a:xfrm>
            <a:off x="690214" y="2589408"/>
            <a:ext cx="10211228" cy="8537184"/>
          </a:xfrm>
          <a:prstGeom prst="rect">
            <a:avLst/>
          </a:prstGeom>
        </p:spPr>
        <p:txBody>
          <a:bodyPr/>
          <a:lstStyle/>
          <a:p>
            <a:pPr marL="689424" indent="-689424" defTabSz="457200">
              <a:lnSpc>
                <a:spcPct val="100000"/>
              </a:lnSpc>
              <a:spcBef>
                <a:spcPts val="1200"/>
              </a:spcBef>
              <a:defRPr spc="0" sz="6333">
                <a:latin typeface="Times Roman"/>
                <a:ea typeface="Times Roman"/>
                <a:cs typeface="Times Roman"/>
                <a:sym typeface="Times Roman"/>
              </a:defRPr>
            </a:pPr>
            <a:r>
              <a:t>injury, </a:t>
            </a:r>
          </a:p>
          <a:p>
            <a:pPr marL="689424" indent="-689424" defTabSz="457200">
              <a:lnSpc>
                <a:spcPct val="100000"/>
              </a:lnSpc>
              <a:spcBef>
                <a:spcPts val="1200"/>
              </a:spcBef>
              <a:defRPr spc="0" sz="6333">
                <a:latin typeface="Times Roman"/>
                <a:ea typeface="Times Roman"/>
                <a:cs typeface="Times Roman"/>
                <a:sym typeface="Times Roman"/>
              </a:defRPr>
            </a:pPr>
            <a:r>
              <a:t>surgery, </a:t>
            </a:r>
          </a:p>
          <a:p>
            <a:pPr marL="689424" indent="-689424" defTabSz="457200">
              <a:lnSpc>
                <a:spcPct val="100000"/>
              </a:lnSpc>
              <a:spcBef>
                <a:spcPts val="1200"/>
              </a:spcBef>
              <a:defRPr spc="0" sz="6333">
                <a:latin typeface="Times Roman"/>
                <a:ea typeface="Times Roman"/>
                <a:cs typeface="Times Roman"/>
                <a:sym typeface="Times Roman"/>
              </a:defRPr>
            </a:pPr>
            <a:r>
              <a:t>hemorrhage, </a:t>
            </a:r>
          </a:p>
          <a:p>
            <a:pPr marL="689424" indent="-689424" defTabSz="457200">
              <a:lnSpc>
                <a:spcPct val="100000"/>
              </a:lnSpc>
              <a:spcBef>
                <a:spcPts val="1200"/>
              </a:spcBef>
              <a:defRPr spc="0" sz="6333">
                <a:latin typeface="Times Roman"/>
                <a:ea typeface="Times Roman"/>
                <a:cs typeface="Times Roman"/>
                <a:sym typeface="Times Roman"/>
              </a:defRPr>
            </a:pPr>
            <a:r>
              <a:t>infection, </a:t>
            </a:r>
          </a:p>
          <a:p>
            <a:pPr marL="689424" indent="-689424" defTabSz="457200">
              <a:lnSpc>
                <a:spcPct val="100000"/>
              </a:lnSpc>
              <a:spcBef>
                <a:spcPts val="1200"/>
              </a:spcBef>
              <a:defRPr spc="0" sz="6333">
                <a:latin typeface="Times Roman"/>
                <a:ea typeface="Times Roman"/>
                <a:cs typeface="Times Roman"/>
                <a:sym typeface="Times Roman"/>
              </a:defRPr>
            </a:pPr>
            <a:r>
              <a:t>intense exercise, </a:t>
            </a:r>
          </a:p>
          <a:p>
            <a:pPr marL="689424" indent="-689424" defTabSz="457200">
              <a:lnSpc>
                <a:spcPct val="100000"/>
              </a:lnSpc>
              <a:spcBef>
                <a:spcPts val="1200"/>
              </a:spcBef>
              <a:defRPr spc="0" sz="6333">
                <a:latin typeface="Times Roman"/>
                <a:ea typeface="Times Roman"/>
                <a:cs typeface="Times Roman"/>
                <a:sym typeface="Times Roman"/>
              </a:defRPr>
            </a:pPr>
            <a:r>
              <a:t>temperature extremes, </a:t>
            </a:r>
          </a:p>
          <a:p>
            <a:pPr marL="689424" indent="-689424" defTabSz="457200">
              <a:lnSpc>
                <a:spcPct val="100000"/>
              </a:lnSpc>
              <a:spcBef>
                <a:spcPts val="1200"/>
              </a:spcBef>
              <a:defRPr spc="0" sz="6333">
                <a:latin typeface="Times Roman"/>
                <a:ea typeface="Times Roman"/>
                <a:cs typeface="Times Roman"/>
                <a:sym typeface="Times Roman"/>
              </a:defRPr>
            </a:pPr>
            <a:r>
              <a:t>pain, and malnutrition. </a:t>
            </a:r>
          </a:p>
        </p:txBody>
      </p:sp>
      <p:sp>
        <p:nvSpPr>
          <p:cNvPr id="189" name="Physical causes of stress (stressors)"/>
          <p:cNvSpPr txBox="1"/>
          <p:nvPr>
            <p:ph type="title"/>
          </p:nvPr>
        </p:nvSpPr>
        <p:spPr>
          <a:prstGeom prst="rect">
            <a:avLst/>
          </a:prstGeom>
        </p:spPr>
        <p:txBody>
          <a:bodyPr/>
          <a:lstStyle/>
          <a:p>
            <a:pPr defTabSz="457200">
              <a:lnSpc>
                <a:spcPct val="100000"/>
              </a:lnSpc>
              <a:spcBef>
                <a:spcPts val="1200"/>
              </a:spcBef>
              <a:defRPr spc="0" sz="6333">
                <a:solidFill>
                  <a:srgbClr val="000000"/>
                </a:solidFill>
                <a:latin typeface="Times Roman"/>
                <a:ea typeface="Times Roman"/>
                <a:cs typeface="Times Roman"/>
                <a:sym typeface="Times Roman"/>
              </a:defRPr>
            </a:pPr>
            <a:r>
              <a:t>Physical causes of stress </a:t>
            </a:r>
            <a:r>
              <a:rPr i="1"/>
              <a:t>(stressors) </a:t>
            </a:r>
          </a:p>
        </p:txBody>
      </p:sp>
      <p:sp>
        <p:nvSpPr>
          <p:cNvPr id="190" name="Emotional causes:…"/>
          <p:cNvSpPr txBox="1"/>
          <p:nvPr/>
        </p:nvSpPr>
        <p:spPr>
          <a:xfrm>
            <a:off x="14719103" y="2969003"/>
            <a:ext cx="8513400" cy="698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tabLst/>
              <a:defRPr spc="0" sz="6333">
                <a:solidFill>
                  <a:srgbClr val="000000"/>
                </a:solidFill>
                <a:latin typeface="Times Roman"/>
                <a:ea typeface="Times Roman"/>
                <a:cs typeface="Times Roman"/>
                <a:sym typeface="Times Roman"/>
              </a:defRPr>
            </a:pPr>
            <a:r>
              <a:t>Emotional causes: </a:t>
            </a:r>
          </a:p>
          <a:p>
            <a:pPr marL="689424" indent="-689424" algn="l" defTabSz="457200">
              <a:spcBef>
                <a:spcPts val="1200"/>
              </a:spcBef>
              <a:buClr>
                <a:schemeClr val="accent1"/>
              </a:buClr>
              <a:buSzPct val="100000"/>
              <a:buChar char="•"/>
              <a:tabLst/>
              <a:defRPr spc="0" sz="6333">
                <a:solidFill>
                  <a:srgbClr val="000000"/>
                </a:solidFill>
                <a:latin typeface="Times Roman"/>
                <a:ea typeface="Times Roman"/>
                <a:cs typeface="Times Roman"/>
                <a:sym typeface="Times Roman"/>
              </a:defRPr>
            </a:pPr>
            <a:r>
              <a:t>anger</a:t>
            </a:r>
          </a:p>
          <a:p>
            <a:pPr marL="689424" indent="-689424" algn="l" defTabSz="457200">
              <a:spcBef>
                <a:spcPts val="1200"/>
              </a:spcBef>
              <a:buClr>
                <a:schemeClr val="accent1"/>
              </a:buClr>
              <a:buSzPct val="100000"/>
              <a:buChar char="•"/>
              <a:tabLst/>
              <a:defRPr spc="0" sz="6333">
                <a:solidFill>
                  <a:srgbClr val="000000"/>
                </a:solidFill>
                <a:latin typeface="Times Roman"/>
                <a:ea typeface="Times Roman"/>
                <a:cs typeface="Times Roman"/>
                <a:sym typeface="Times Roman"/>
              </a:defRPr>
            </a:pPr>
            <a:r>
              <a:t>grief </a:t>
            </a:r>
          </a:p>
          <a:p>
            <a:pPr marL="689424" indent="-689424" algn="l" defTabSz="457200">
              <a:spcBef>
                <a:spcPts val="1200"/>
              </a:spcBef>
              <a:buClr>
                <a:schemeClr val="accent1"/>
              </a:buClr>
              <a:buSzPct val="100000"/>
              <a:buChar char="•"/>
              <a:tabLst/>
              <a:defRPr spc="0" sz="6333">
                <a:solidFill>
                  <a:srgbClr val="000000"/>
                </a:solidFill>
                <a:latin typeface="Times Roman"/>
                <a:ea typeface="Times Roman"/>
                <a:cs typeface="Times Roman"/>
                <a:sym typeface="Times Roman"/>
              </a:defRPr>
            </a:pPr>
            <a:r>
              <a:t>depression </a:t>
            </a:r>
          </a:p>
          <a:p>
            <a:pPr marL="689424" indent="-689424" algn="l" defTabSz="457200">
              <a:spcBef>
                <a:spcPts val="1200"/>
              </a:spcBef>
              <a:buClr>
                <a:schemeClr val="accent1"/>
              </a:buClr>
              <a:buSzPct val="100000"/>
              <a:buChar char="•"/>
              <a:tabLst/>
              <a:defRPr spc="0" sz="6333">
                <a:solidFill>
                  <a:srgbClr val="000000"/>
                </a:solidFill>
                <a:latin typeface="Times Roman"/>
                <a:ea typeface="Times Roman"/>
                <a:cs typeface="Times Roman"/>
                <a:sym typeface="Times Roman"/>
              </a:defRPr>
            </a:pPr>
            <a:r>
              <a:t>anxiety </a:t>
            </a:r>
          </a:p>
          <a:p>
            <a:pPr marL="689424" indent="-689424" algn="l" defTabSz="457200">
              <a:spcBef>
                <a:spcPts val="1200"/>
              </a:spcBef>
              <a:buClr>
                <a:schemeClr val="accent1"/>
              </a:buClr>
              <a:buSzPct val="100000"/>
              <a:buChar char="•"/>
              <a:tabLst/>
              <a:defRPr spc="0" sz="6333">
                <a:solidFill>
                  <a:srgbClr val="000000"/>
                </a:solidFill>
                <a:latin typeface="Times Roman"/>
                <a:ea typeface="Times Roman"/>
                <a:cs typeface="Times Roman"/>
                <a:sym typeface="Times Roman"/>
              </a:defRPr>
            </a:pPr>
            <a:r>
              <a:t>guilt </a:t>
            </a:r>
            <a:endParaRPr sz="1200"/>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Изображение" descr="Изображение"/>
          <p:cNvPicPr>
            <a:picLocks noChangeAspect="1"/>
          </p:cNvPicPr>
          <p:nvPr/>
        </p:nvPicPr>
        <p:blipFill>
          <a:blip r:embed="rId2">
            <a:extLst/>
          </a:blip>
          <a:stretch>
            <a:fillRect/>
          </a:stretch>
        </p:blipFill>
        <p:spPr>
          <a:xfrm>
            <a:off x="5859161" y="85588"/>
            <a:ext cx="10259039" cy="1332342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he body reacts to stress in a fairly consistent way called —…"/>
          <p:cNvSpPr txBox="1"/>
          <p:nvPr>
            <p:ph type="body" sz="half" idx="1"/>
          </p:nvPr>
        </p:nvSpPr>
        <p:spPr>
          <a:xfrm>
            <a:off x="1745847" y="3890207"/>
            <a:ext cx="20982084" cy="5789505"/>
          </a:xfrm>
          <a:prstGeom prst="rect">
            <a:avLst/>
          </a:prstGeom>
        </p:spPr>
        <p:txBody>
          <a:bodyPr/>
          <a:lstStyle/>
          <a:p>
            <a:pPr marL="0" indent="0" defTabSz="457200">
              <a:lnSpc>
                <a:spcPct val="100000"/>
              </a:lnSpc>
              <a:spcBef>
                <a:spcPts val="1200"/>
              </a:spcBef>
              <a:buClrTx/>
              <a:buSzTx/>
              <a:buNone/>
              <a:defRPr spc="0" sz="6800">
                <a:latin typeface="Arial"/>
                <a:ea typeface="Arial"/>
                <a:cs typeface="Arial"/>
                <a:sym typeface="Arial"/>
              </a:defRPr>
            </a:pPr>
            <a:r>
              <a:t>The body reacts to stress in a fairly consistent way called —</a:t>
            </a:r>
          </a:p>
          <a:p>
            <a:pPr lvl="7" defTabSz="457200">
              <a:lnSpc>
                <a:spcPct val="100000"/>
              </a:lnSpc>
              <a:spcBef>
                <a:spcPts val="1200"/>
              </a:spcBef>
              <a:tabLst/>
              <a:defRPr b="0" sz="6800">
                <a:solidFill>
                  <a:srgbClr val="000000"/>
                </a:solidFill>
                <a:latin typeface="Arial"/>
                <a:ea typeface="Arial"/>
                <a:cs typeface="Arial"/>
                <a:sym typeface="Arial"/>
              </a:defRPr>
            </a:pPr>
            <a:r>
              <a:t>the </a:t>
            </a:r>
            <a:r>
              <a:rPr b="1"/>
              <a:t>stress response </a:t>
            </a:r>
            <a:endParaRPr b="1"/>
          </a:p>
          <a:p>
            <a:pPr lvl="7" defTabSz="457200">
              <a:lnSpc>
                <a:spcPct val="100000"/>
              </a:lnSpc>
              <a:spcBef>
                <a:spcPts val="1200"/>
              </a:spcBef>
              <a:tabLst/>
              <a:defRPr b="0" sz="6800">
                <a:solidFill>
                  <a:srgbClr val="000000"/>
                </a:solidFill>
                <a:latin typeface="Arial"/>
                <a:ea typeface="Arial"/>
                <a:cs typeface="Arial"/>
                <a:sym typeface="Arial"/>
              </a:defRPr>
            </a:pPr>
            <a:r>
              <a:t>or </a:t>
            </a:r>
            <a:r>
              <a:rPr b="1" i="1" u="sng"/>
              <a:t>general adaptation  syndrome </a:t>
            </a:r>
            <a:r>
              <a:rPr b="1"/>
              <a:t>(GAS).</a:t>
            </a:r>
            <a:r>
              <a:t> </a:t>
            </a:r>
            <a:endParaRPr sz="120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AS typically occurs in three stages:…"/>
          <p:cNvSpPr txBox="1"/>
          <p:nvPr>
            <p:ph type="body" idx="1"/>
          </p:nvPr>
        </p:nvSpPr>
        <p:spPr>
          <a:prstGeom prst="rect">
            <a:avLst/>
          </a:prstGeom>
        </p:spPr>
        <p:txBody>
          <a:bodyPr/>
          <a:lstStyle/>
          <a:p>
            <a:pPr marL="0" indent="0" defTabSz="457200">
              <a:lnSpc>
                <a:spcPct val="100000"/>
              </a:lnSpc>
              <a:spcBef>
                <a:spcPts val="1200"/>
              </a:spcBef>
              <a:buClrTx/>
              <a:buSzTx/>
              <a:buNone/>
              <a:defRPr spc="0" sz="9033">
                <a:latin typeface="Calibri"/>
                <a:ea typeface="Calibri"/>
                <a:cs typeface="Calibri"/>
                <a:sym typeface="Calibri"/>
              </a:defRPr>
            </a:pPr>
            <a:r>
              <a:t>GAS typically occurs in three stages:</a:t>
            </a:r>
          </a:p>
          <a:p>
            <a:pPr marL="983339" indent="-983339" defTabSz="457200">
              <a:lnSpc>
                <a:spcPct val="100000"/>
              </a:lnSpc>
              <a:spcBef>
                <a:spcPts val="1200"/>
              </a:spcBef>
              <a:defRPr spc="0" sz="9033">
                <a:latin typeface="Calibri"/>
                <a:ea typeface="Calibri"/>
                <a:cs typeface="Calibri"/>
                <a:sym typeface="Calibri"/>
              </a:defRPr>
            </a:pPr>
            <a:r>
              <a:t>the </a:t>
            </a:r>
            <a:r>
              <a:rPr b="1" i="1"/>
              <a:t>alarm reaction,</a:t>
            </a:r>
            <a:r>
              <a:rPr i="1"/>
              <a:t> </a:t>
            </a:r>
            <a:endParaRPr i="1"/>
          </a:p>
          <a:p>
            <a:pPr marL="983339" indent="-983339" defTabSz="457200">
              <a:lnSpc>
                <a:spcPct val="100000"/>
              </a:lnSpc>
              <a:spcBef>
                <a:spcPts val="1200"/>
              </a:spcBef>
              <a:defRPr spc="0" sz="9033">
                <a:latin typeface="Calibri"/>
                <a:ea typeface="Calibri"/>
                <a:cs typeface="Calibri"/>
                <a:sym typeface="Calibri"/>
              </a:defRPr>
            </a:pPr>
            <a:r>
              <a:t>the </a:t>
            </a:r>
            <a:r>
              <a:rPr b="1" i="1"/>
              <a:t>stage of resistance</a:t>
            </a:r>
            <a:r>
              <a:rPr i="1"/>
              <a:t>, </a:t>
            </a:r>
            <a:endParaRPr i="1"/>
          </a:p>
          <a:p>
            <a:pPr marL="983339" indent="-983339" defTabSz="457200">
              <a:lnSpc>
                <a:spcPct val="100000"/>
              </a:lnSpc>
              <a:spcBef>
                <a:spcPts val="1200"/>
              </a:spcBef>
              <a:defRPr spc="0" sz="9033">
                <a:latin typeface="Calibri"/>
                <a:ea typeface="Calibri"/>
                <a:cs typeface="Calibri"/>
                <a:sym typeface="Calibri"/>
              </a:defRPr>
            </a:pPr>
            <a:r>
              <a:t>the </a:t>
            </a:r>
            <a:r>
              <a:rPr b="1" i="1"/>
              <a:t>stage of exhaustion</a:t>
            </a:r>
            <a:r>
              <a:rPr b="1"/>
              <a:t>.</a:t>
            </a:r>
            <a:r>
              <a:t> </a:t>
            </a:r>
            <a:endParaRPr sz="1200"/>
          </a:p>
        </p:txBody>
      </p:sp>
      <p:sp>
        <p:nvSpPr>
          <p:cNvPr id="197" name="STAGES OF GAS"/>
          <p:cNvSpPr txBox="1"/>
          <p:nvPr>
            <p:ph type="title"/>
          </p:nvPr>
        </p:nvSpPr>
        <p:spPr>
          <a:xfrm>
            <a:off x="1979752" y="1056112"/>
            <a:ext cx="20424496" cy="1951019"/>
          </a:xfrm>
          <a:prstGeom prst="rect">
            <a:avLst/>
          </a:prstGeom>
        </p:spPr>
        <p:txBody>
          <a:bodyPr/>
          <a:lstStyle/>
          <a:p>
            <a:pPr algn="ctr"/>
            <a:r>
              <a:rPr>
                <a:solidFill>
                  <a:srgbClr val="000000"/>
                </a:solidFill>
              </a:rPr>
              <a:t>STAGES OF GAS</a:t>
            </a: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he first response to stress is an alarm reaction mediated mainly by:…"/>
          <p:cNvSpPr txBox="1"/>
          <p:nvPr>
            <p:ph type="body" idx="1"/>
          </p:nvPr>
        </p:nvSpPr>
        <p:spPr>
          <a:xfrm>
            <a:off x="571500" y="3539720"/>
            <a:ext cx="23241000" cy="7697010"/>
          </a:xfrm>
          <a:prstGeom prst="rect">
            <a:avLst/>
          </a:prstGeom>
        </p:spPr>
        <p:txBody>
          <a:bodyPr/>
          <a:lstStyle/>
          <a:p>
            <a:pPr/>
            <a:r>
              <a:t>The first response to stress is an </a:t>
            </a:r>
            <a:r>
              <a:rPr b="1"/>
              <a:t>alarm reaction</a:t>
            </a:r>
            <a:r>
              <a:t> mediated mainly by: </a:t>
            </a:r>
          </a:p>
          <a:p>
            <a:pPr/>
            <a:r>
              <a:rPr b="1"/>
              <a:t>norepinephrine</a:t>
            </a:r>
            <a:r>
              <a:t> from the </a:t>
            </a:r>
            <a:r>
              <a:rPr b="1"/>
              <a:t>sympathetic nervous system </a:t>
            </a:r>
            <a:endParaRPr b="1"/>
          </a:p>
          <a:p>
            <a:pPr/>
            <a:r>
              <a:t>and </a:t>
            </a:r>
            <a:r>
              <a:rPr b="1"/>
              <a:t>epinephrine</a:t>
            </a:r>
            <a:r>
              <a:t> from the adrenal medulla.</a:t>
            </a:r>
          </a:p>
          <a:p>
            <a:pPr>
              <a:defRPr>
                <a:latin typeface="Helvetica"/>
                <a:ea typeface="Helvetica"/>
                <a:cs typeface="Helvetica"/>
                <a:sym typeface="Helvetica"/>
              </a:defRPr>
            </a:pPr>
            <a:r>
              <a:rPr b="1"/>
              <a:t>angiotensin and aldosterone levels</a:t>
            </a:r>
            <a:r>
              <a:t> also rise during the alarm reaction: angiotensin helps to raise the blood pressure, and aldosterone promotes sodium and water conservation, which helps to offset possible losses by sweating and bleeding.</a:t>
            </a:r>
          </a:p>
          <a:p>
            <a:pPr>
              <a:defRPr>
                <a:latin typeface="Helvetica"/>
                <a:ea typeface="Helvetica"/>
                <a:cs typeface="Helvetica"/>
                <a:sym typeface="Helvetica"/>
              </a:defRPr>
            </a:pPr>
            <a:r>
              <a:t>Also, one of their effects, the consumption of</a:t>
            </a:r>
            <a:r>
              <a:rPr b="1"/>
              <a:t> stored</a:t>
            </a:r>
            <a:r>
              <a:t> </a:t>
            </a:r>
            <a:r>
              <a:rPr b="1"/>
              <a:t>glycogen</a:t>
            </a:r>
            <a:r>
              <a:t>, is particularly important in the transition to the next stage of the stress response. </a:t>
            </a:r>
          </a:p>
        </p:txBody>
      </p:sp>
      <p:sp>
        <p:nvSpPr>
          <p:cNvPr id="200" name="The Alarm Reaction"/>
          <p:cNvSpPr txBox="1"/>
          <p:nvPr>
            <p:ph type="title"/>
          </p:nvPr>
        </p:nvSpPr>
        <p:spPr>
          <a:prstGeom prst="rect">
            <a:avLst/>
          </a:prstGeom>
        </p:spPr>
        <p:txBody>
          <a:bodyPr/>
          <a:lstStyle>
            <a:lvl1pPr defTabSz="457200">
              <a:lnSpc>
                <a:spcPct val="100000"/>
              </a:lnSpc>
              <a:spcBef>
                <a:spcPts val="1200"/>
              </a:spcBef>
              <a:defRPr spc="0" sz="7433">
                <a:solidFill>
                  <a:schemeClr val="accent1">
                    <a:satOff val="-16194"/>
                    <a:lumOff val="-23324"/>
                  </a:schemeClr>
                </a:solidFill>
                <a:latin typeface="Times Roman"/>
                <a:ea typeface="Times Roman"/>
                <a:cs typeface="Times Roman"/>
                <a:sym typeface="Times Roman"/>
              </a:defRPr>
            </a:lvl1pPr>
          </a:lstStyle>
          <a:p>
            <a:pPr/>
            <a:r>
              <a:t>The Alarm Reaction </a:t>
            </a:r>
            <a:endParaRPr sz="1200">
              <a:solidFill>
                <a:srgbClr val="000000"/>
              </a:solidFill>
            </a:endParaR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156" strike="noStrike" sz="2600" u="none" kumimoji="0" normalizeH="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156" strike="noStrike" sz="2600" u="none" kumimoji="0" normalizeH="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